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Gill Sans Bold" charset="1" panose="020B0802020104020203"/>
      <p:regular r:id="rId31"/>
    </p:embeddedFont>
    <p:embeddedFont>
      <p:font typeface="Telegraf Bold" charset="1" panose="00000800000000000000"/>
      <p:regular r:id="rId32"/>
    </p:embeddedFont>
    <p:embeddedFont>
      <p:font typeface="Gill Sans Light" charset="1" panose="020B0302020104020203"/>
      <p:regular r:id="rId33"/>
    </p:embeddedFont>
    <p:embeddedFont>
      <p:font typeface="Inter Light" charset="1" panose="02000503000000020004"/>
      <p:regular r:id="rId34"/>
    </p:embeddedFont>
    <p:embeddedFont>
      <p:font typeface="Inter Bold" charset="1" panose="020B0802030000000004"/>
      <p:regular r:id="rId35"/>
    </p:embeddedFont>
    <p:embeddedFont>
      <p:font typeface="Open Sans Bold" charset="1" panose="00000000000000000000"/>
      <p:regular r:id="rId36"/>
    </p:embeddedFont>
    <p:embeddedFont>
      <p:font typeface="Inter" charset="1" panose="020B0502030000000004"/>
      <p:regular r:id="rId37"/>
    </p:embeddedFont>
    <p:embeddedFont>
      <p:font typeface="Open Sans Extra Bold" charset="1" panose="020B0906030804020204"/>
      <p:regular r:id="rId38"/>
    </p:embeddedFont>
    <p:embeddedFont>
      <p:font typeface="Gill Sans Light Italics" charset="1" panose="020B0302020104090203"/>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https://knowledge.aidr.org.au/resources/black-summer-bushfires-nsw-2019-20/" TargetMode="External" Type="http://schemas.openxmlformats.org/officeDocument/2006/relationships/hyperlink"/><Relationship Id="rId4" Target="https://www2.environment.nsw.gov.au/topics/fire/park-recovery-and-rehabilitation/recovering-from-2019-20-fires/understanding-the-impact-of-the-2019-20-fires" TargetMode="External" Type="http://schemas.openxmlformats.org/officeDocument/2006/relationships/hyperlink"/><Relationship Id="rId5" Target="https://fsri.org/research-update/lahaina-fire-comprehensive-timeline-report-released-attorney-general-hawaii" TargetMode="External" Type="http://schemas.openxmlformats.org/officeDocument/2006/relationships/hyperlink"/><Relationship Id="rId6" Target="https://www.usfa.fema.gov/blog/lahaina-hawaii-fire-timeline-report/" TargetMode="External" Type="http://schemas.openxmlformats.org/officeDocument/2006/relationships/hyperlink"/><Relationship Id="rId7" Target="https://www.nist.gov/publications/case-study-camp-fire-notification-evacuation-traffic-and-temporary-refuge-areas-nettra"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949" r="0" b="-4949"/>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436850">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60469" y="1486344"/>
            <a:ext cx="7018613" cy="7314312"/>
            <a:chOff x="0" y="0"/>
            <a:chExt cx="1087367" cy="1133178"/>
          </a:xfrm>
        </p:grpSpPr>
        <p:sp>
          <p:nvSpPr>
            <p:cNvPr name="Freeform 7" id="7"/>
            <p:cNvSpPr/>
            <p:nvPr/>
          </p:nvSpPr>
          <p:spPr>
            <a:xfrm flipH="false" flipV="false" rot="0">
              <a:off x="0" y="0"/>
              <a:ext cx="1087367" cy="1133178"/>
            </a:xfrm>
            <a:custGeom>
              <a:avLst/>
              <a:gdLst/>
              <a:ahLst/>
              <a:cxnLst/>
              <a:rect r="r" b="b" t="t" l="l"/>
              <a:pathLst>
                <a:path h="1133178" w="1087367">
                  <a:moveTo>
                    <a:pt x="0" y="0"/>
                  </a:moveTo>
                  <a:lnTo>
                    <a:pt x="1087367" y="0"/>
                  </a:lnTo>
                  <a:lnTo>
                    <a:pt x="1087367" y="1133178"/>
                  </a:lnTo>
                  <a:lnTo>
                    <a:pt x="0" y="1133178"/>
                  </a:lnTo>
                  <a:close/>
                </a:path>
              </a:pathLst>
            </a:custGeom>
            <a:blipFill>
              <a:blip r:embed="rId3"/>
              <a:stretch>
                <a:fillRect l="-17378" t="0" r="-51201" b="0"/>
              </a:stretch>
            </a:blipFill>
          </p:spPr>
        </p:sp>
      </p:grpSp>
      <p:sp>
        <p:nvSpPr>
          <p:cNvPr name="TextBox 8" id="8"/>
          <p:cNvSpPr txBox="true"/>
          <p:nvPr/>
        </p:nvSpPr>
        <p:spPr>
          <a:xfrm rot="0">
            <a:off x="8461516" y="3159144"/>
            <a:ext cx="8383580" cy="3454346"/>
          </a:xfrm>
          <a:prstGeom prst="rect">
            <a:avLst/>
          </a:prstGeom>
        </p:spPr>
        <p:txBody>
          <a:bodyPr anchor="t" rtlCol="false" tIns="0" lIns="0" bIns="0" rIns="0">
            <a:spAutoFit/>
          </a:bodyPr>
          <a:lstStyle/>
          <a:p>
            <a:pPr algn="l">
              <a:lnSpc>
                <a:spcPts val="12999"/>
              </a:lnSpc>
            </a:pPr>
            <a:r>
              <a:rPr lang="en-US" sz="9999" spc="299">
                <a:solidFill>
                  <a:srgbClr val="FBFADA"/>
                </a:solidFill>
                <a:latin typeface="Gill Sans Bold"/>
                <a:ea typeface="Gill Sans Bold"/>
                <a:cs typeface="Gill Sans Bold"/>
                <a:sym typeface="Gill Sans Bold"/>
              </a:rPr>
              <a:t>TREVOR </a:t>
            </a:r>
          </a:p>
          <a:p>
            <a:pPr algn="l" marL="0" indent="0" lvl="0">
              <a:lnSpc>
                <a:spcPts val="12999"/>
              </a:lnSpc>
            </a:pPr>
            <a:r>
              <a:rPr lang="en-US" sz="9999" spc="299">
                <a:solidFill>
                  <a:srgbClr val="FBFADA"/>
                </a:solidFill>
                <a:latin typeface="Gill Sans Bold"/>
                <a:ea typeface="Gill Sans Bold"/>
                <a:cs typeface="Gill Sans Bold"/>
                <a:sym typeface="Gill Sans Bold"/>
              </a:rPr>
              <a:t>STREET</a:t>
            </a:r>
          </a:p>
        </p:txBody>
      </p:sp>
      <p:sp>
        <p:nvSpPr>
          <p:cNvPr name="TextBox 9" id="9"/>
          <p:cNvSpPr txBox="true"/>
          <p:nvPr/>
        </p:nvSpPr>
        <p:spPr>
          <a:xfrm rot="0">
            <a:off x="8461516" y="6648458"/>
            <a:ext cx="8383580" cy="575864"/>
          </a:xfrm>
          <a:prstGeom prst="rect">
            <a:avLst/>
          </a:prstGeom>
        </p:spPr>
        <p:txBody>
          <a:bodyPr anchor="t" rtlCol="false" tIns="0" lIns="0" bIns="0" rIns="0">
            <a:spAutoFit/>
          </a:bodyPr>
          <a:lstStyle/>
          <a:p>
            <a:pPr algn="l">
              <a:lnSpc>
                <a:spcPts val="4480"/>
              </a:lnSpc>
            </a:pPr>
            <a:r>
              <a:rPr lang="en-US" sz="3200" spc="320">
                <a:solidFill>
                  <a:srgbClr val="FBFADA"/>
                </a:solidFill>
                <a:latin typeface="Telegraf Bold"/>
                <a:ea typeface="Telegraf Bold"/>
                <a:cs typeface="Telegraf Bold"/>
                <a:sym typeface="Telegraf Bold"/>
              </a:rPr>
              <a:t> ACCESS &amp; EGRESS </a:t>
            </a:r>
          </a:p>
        </p:txBody>
      </p:sp>
      <p:sp>
        <p:nvSpPr>
          <p:cNvPr name="TextBox 10" id="10"/>
          <p:cNvSpPr txBox="true"/>
          <p:nvPr/>
        </p:nvSpPr>
        <p:spPr>
          <a:xfrm rot="0">
            <a:off x="8461516" y="2287740"/>
            <a:ext cx="5246589" cy="506676"/>
          </a:xfrm>
          <a:prstGeom prst="rect">
            <a:avLst/>
          </a:prstGeom>
        </p:spPr>
        <p:txBody>
          <a:bodyPr anchor="t" rtlCol="false" tIns="0" lIns="0" bIns="0" rIns="0">
            <a:spAutoFit/>
          </a:bodyPr>
          <a:lstStyle/>
          <a:p>
            <a:pPr algn="l" marL="0" indent="0" lvl="0">
              <a:lnSpc>
                <a:spcPts val="3840"/>
              </a:lnSpc>
            </a:pPr>
            <a:r>
              <a:rPr lang="en-US" sz="2400" spc="240">
                <a:solidFill>
                  <a:srgbClr val="FAFAFA"/>
                </a:solidFill>
                <a:latin typeface="Gill Sans Light"/>
                <a:ea typeface="Gill Sans Light"/>
                <a:cs typeface="Gill Sans Light"/>
                <a:sym typeface="Gill Sans Light"/>
              </a:rPr>
              <a:t>Report to Council </a:t>
            </a:r>
          </a:p>
        </p:txBody>
      </p:sp>
      <p:sp>
        <p:nvSpPr>
          <p:cNvPr name="TextBox 11" id="11"/>
          <p:cNvSpPr txBox="true"/>
          <p:nvPr/>
        </p:nvSpPr>
        <p:spPr>
          <a:xfrm rot="0">
            <a:off x="13158263" y="8293926"/>
            <a:ext cx="3686833" cy="506676"/>
          </a:xfrm>
          <a:prstGeom prst="rect">
            <a:avLst/>
          </a:prstGeom>
        </p:spPr>
        <p:txBody>
          <a:bodyPr anchor="t" rtlCol="false" tIns="0" lIns="0" bIns="0" rIns="0">
            <a:spAutoFit/>
          </a:bodyPr>
          <a:lstStyle/>
          <a:p>
            <a:pPr algn="r" marL="0" indent="0" lvl="0">
              <a:lnSpc>
                <a:spcPts val="3840"/>
              </a:lnSpc>
            </a:pPr>
            <a:r>
              <a:rPr lang="en-US" sz="2400" spc="240">
                <a:solidFill>
                  <a:srgbClr val="FAFAFA"/>
                </a:solidFill>
                <a:latin typeface="Gill Sans Light"/>
                <a:ea typeface="Gill Sans Light"/>
                <a:cs typeface="Gill Sans Light"/>
                <a:sym typeface="Gill Sans Light"/>
              </a:rPr>
              <a:t>Aug 20, 2024</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3297962" y="2254377"/>
            <a:ext cx="11692075" cy="4718939"/>
          </a:xfrm>
          <a:prstGeom prst="rect">
            <a:avLst/>
          </a:prstGeom>
        </p:spPr>
        <p:txBody>
          <a:bodyPr anchor="t" rtlCol="false" tIns="0" lIns="0" bIns="0" rIns="0">
            <a:spAutoFit/>
          </a:bodyPr>
          <a:lstStyle/>
          <a:p>
            <a:pPr algn="ctr" marL="0" indent="0" lvl="0">
              <a:lnSpc>
                <a:spcPts val="9300"/>
              </a:lnSpc>
            </a:pPr>
            <a:r>
              <a:rPr lang="en-US" sz="7154" spc="214">
                <a:solidFill>
                  <a:srgbClr val="FBFADA"/>
                </a:solidFill>
                <a:latin typeface="Inter Bold"/>
                <a:ea typeface="Inter Bold"/>
                <a:cs typeface="Inter Bold"/>
                <a:sym typeface="Inter Bold"/>
              </a:rPr>
              <a:t>More than 90% of homes damaged or destroyed by wildfires are ignited by </a:t>
            </a:r>
            <a:r>
              <a:rPr lang="en-US" sz="7154" spc="214">
                <a:solidFill>
                  <a:srgbClr val="F6AC2D"/>
                </a:solidFill>
                <a:latin typeface="Inter Bold"/>
                <a:ea typeface="Inter Bold"/>
                <a:cs typeface="Inter Bold"/>
                <a:sym typeface="Inter Bold"/>
              </a:rPr>
              <a:t>EMBERS</a:t>
            </a:r>
          </a:p>
        </p:txBody>
      </p:sp>
      <p:sp>
        <p:nvSpPr>
          <p:cNvPr name="TextBox 3" id="3"/>
          <p:cNvSpPr txBox="true"/>
          <p:nvPr/>
        </p:nvSpPr>
        <p:spPr>
          <a:xfrm rot="0">
            <a:off x="11267958" y="6811391"/>
            <a:ext cx="11033186" cy="567582"/>
          </a:xfrm>
          <a:prstGeom prst="rect">
            <a:avLst/>
          </a:prstGeom>
        </p:spPr>
        <p:txBody>
          <a:bodyPr anchor="t" rtlCol="false" tIns="0" lIns="0" bIns="0" rIns="0">
            <a:spAutoFit/>
          </a:bodyPr>
          <a:lstStyle/>
          <a:p>
            <a:pPr algn="l" marL="0" indent="0" lvl="0">
              <a:lnSpc>
                <a:spcPts val="4319"/>
              </a:lnSpc>
            </a:pPr>
            <a:r>
              <a:rPr lang="en-US" sz="2699" spc="269">
                <a:solidFill>
                  <a:srgbClr val="FBFADA"/>
                </a:solidFill>
                <a:latin typeface="Gill Sans Light"/>
                <a:ea typeface="Gill Sans Light"/>
                <a:cs typeface="Gill Sans Light"/>
                <a:sym typeface="Gill Sans Light"/>
              </a:rPr>
              <a:t>Source: FireSmart BC</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8688777" y="7548664"/>
            <a:ext cx="18333016" cy="1493977"/>
            <a:chOff x="0" y="0"/>
            <a:chExt cx="4828449" cy="393475"/>
          </a:xfrm>
        </p:grpSpPr>
        <p:sp>
          <p:nvSpPr>
            <p:cNvPr name="Freeform 3" id="3"/>
            <p:cNvSpPr/>
            <p:nvPr/>
          </p:nvSpPr>
          <p:spPr>
            <a:xfrm flipH="false" flipV="false" rot="0">
              <a:off x="0" y="0"/>
              <a:ext cx="4828449" cy="393475"/>
            </a:xfrm>
            <a:custGeom>
              <a:avLst/>
              <a:gdLst/>
              <a:ahLst/>
              <a:cxnLst/>
              <a:rect r="r" b="b" t="t" l="l"/>
              <a:pathLst>
                <a:path h="393475" w="4828449">
                  <a:moveTo>
                    <a:pt x="0" y="0"/>
                  </a:moveTo>
                  <a:lnTo>
                    <a:pt x="4828449" y="0"/>
                  </a:lnTo>
                  <a:lnTo>
                    <a:pt x="4828449" y="393475"/>
                  </a:lnTo>
                  <a:lnTo>
                    <a:pt x="0" y="393475"/>
                  </a:lnTo>
                  <a:close/>
                </a:path>
              </a:pathLst>
            </a:custGeom>
            <a:solidFill>
              <a:srgbClr val="739072"/>
            </a:solidFill>
          </p:spPr>
        </p:sp>
        <p:sp>
          <p:nvSpPr>
            <p:cNvPr name="TextBox 4" id="4"/>
            <p:cNvSpPr txBox="true"/>
            <p:nvPr/>
          </p:nvSpPr>
          <p:spPr>
            <a:xfrm>
              <a:off x="0" y="-57150"/>
              <a:ext cx="4828449" cy="450625"/>
            </a:xfrm>
            <a:prstGeom prst="rect">
              <a:avLst/>
            </a:prstGeom>
          </p:spPr>
          <p:txBody>
            <a:bodyPr anchor="ctr" rtlCol="false" tIns="50800" lIns="50800" bIns="50800" rIns="50800"/>
            <a:lstStyle/>
            <a:p>
              <a:pPr algn="ctr">
                <a:lnSpc>
                  <a:spcPts val="3560"/>
                </a:lnSpc>
              </a:pPr>
            </a:p>
          </p:txBody>
        </p:sp>
      </p:grpSp>
      <p:sp>
        <p:nvSpPr>
          <p:cNvPr name="Freeform 5" id="5"/>
          <p:cNvSpPr/>
          <p:nvPr/>
        </p:nvSpPr>
        <p:spPr>
          <a:xfrm flipH="false" flipV="false" rot="0">
            <a:off x="8980503" y="0"/>
            <a:ext cx="7946707" cy="10287000"/>
          </a:xfrm>
          <a:custGeom>
            <a:avLst/>
            <a:gdLst/>
            <a:ahLst/>
            <a:cxnLst/>
            <a:rect r="r" b="b" t="t" l="l"/>
            <a:pathLst>
              <a:path h="10287000" w="7946707">
                <a:moveTo>
                  <a:pt x="0" y="0"/>
                </a:moveTo>
                <a:lnTo>
                  <a:pt x="7946707" y="0"/>
                </a:lnTo>
                <a:lnTo>
                  <a:pt x="7946707" y="10287000"/>
                </a:lnTo>
                <a:lnTo>
                  <a:pt x="0" y="10287000"/>
                </a:lnTo>
                <a:lnTo>
                  <a:pt x="0" y="0"/>
                </a:lnTo>
                <a:close/>
              </a:path>
            </a:pathLst>
          </a:custGeom>
          <a:blipFill>
            <a:blip r:embed="rId2"/>
            <a:stretch>
              <a:fillRect l="0" t="0" r="0" b="0"/>
            </a:stretch>
          </a:blipFill>
        </p:spPr>
      </p:sp>
      <p:grpSp>
        <p:nvGrpSpPr>
          <p:cNvPr name="Group 6" id="6"/>
          <p:cNvGrpSpPr/>
          <p:nvPr/>
        </p:nvGrpSpPr>
        <p:grpSpPr>
          <a:xfrm rot="0">
            <a:off x="14112979" y="3034187"/>
            <a:ext cx="1651566" cy="1576064"/>
            <a:chOff x="0" y="0"/>
            <a:chExt cx="812800" cy="775643"/>
          </a:xfrm>
        </p:grpSpPr>
        <p:sp>
          <p:nvSpPr>
            <p:cNvPr name="Freeform 7" id="7"/>
            <p:cNvSpPr/>
            <p:nvPr/>
          </p:nvSpPr>
          <p:spPr>
            <a:xfrm flipH="false" flipV="false" rot="0">
              <a:off x="0" y="0"/>
              <a:ext cx="812800" cy="775643"/>
            </a:xfrm>
            <a:custGeom>
              <a:avLst/>
              <a:gdLst/>
              <a:ahLst/>
              <a:cxnLst/>
              <a:rect r="r" b="b" t="t" l="l"/>
              <a:pathLst>
                <a:path h="775643" w="812800">
                  <a:moveTo>
                    <a:pt x="406400" y="0"/>
                  </a:moveTo>
                  <a:cubicBezTo>
                    <a:pt x="181951" y="0"/>
                    <a:pt x="0" y="173634"/>
                    <a:pt x="0" y="387821"/>
                  </a:cubicBezTo>
                  <a:cubicBezTo>
                    <a:pt x="0" y="602009"/>
                    <a:pt x="181951" y="775643"/>
                    <a:pt x="406400" y="775643"/>
                  </a:cubicBezTo>
                  <a:cubicBezTo>
                    <a:pt x="630849" y="775643"/>
                    <a:pt x="812800" y="602009"/>
                    <a:pt x="812800" y="387821"/>
                  </a:cubicBezTo>
                  <a:cubicBezTo>
                    <a:pt x="812800" y="173634"/>
                    <a:pt x="630849" y="0"/>
                    <a:pt x="406400" y="0"/>
                  </a:cubicBezTo>
                  <a:close/>
                </a:path>
              </a:pathLst>
            </a:custGeom>
            <a:solidFill>
              <a:srgbClr val="000000">
                <a:alpha val="0"/>
              </a:srgbClr>
            </a:solidFill>
            <a:ln w="57150" cap="sq">
              <a:solidFill>
                <a:srgbClr val="4180CC"/>
              </a:solidFill>
              <a:prstDash val="solid"/>
              <a:miter/>
            </a:ln>
          </p:spPr>
        </p:sp>
        <p:sp>
          <p:nvSpPr>
            <p:cNvPr name="TextBox 8" id="8"/>
            <p:cNvSpPr txBox="true"/>
            <p:nvPr/>
          </p:nvSpPr>
          <p:spPr>
            <a:xfrm>
              <a:off x="76200" y="15566"/>
              <a:ext cx="660400" cy="687360"/>
            </a:xfrm>
            <a:prstGeom prst="rect">
              <a:avLst/>
            </a:prstGeom>
          </p:spPr>
          <p:txBody>
            <a:bodyPr anchor="ctr" rtlCol="false" tIns="50800" lIns="50800" bIns="50800" rIns="50800"/>
            <a:lstStyle/>
            <a:p>
              <a:pPr algn="ctr">
                <a:lnSpc>
                  <a:spcPts val="3560"/>
                </a:lnSpc>
              </a:pPr>
            </a:p>
          </p:txBody>
        </p:sp>
      </p:grpSp>
      <p:grpSp>
        <p:nvGrpSpPr>
          <p:cNvPr name="Group 9" id="9"/>
          <p:cNvGrpSpPr/>
          <p:nvPr/>
        </p:nvGrpSpPr>
        <p:grpSpPr>
          <a:xfrm rot="0">
            <a:off x="486201" y="4736654"/>
            <a:ext cx="8163595" cy="4973645"/>
            <a:chOff x="0" y="0"/>
            <a:chExt cx="2150083" cy="1309931"/>
          </a:xfrm>
        </p:grpSpPr>
        <p:sp>
          <p:nvSpPr>
            <p:cNvPr name="Freeform 10" id="10"/>
            <p:cNvSpPr/>
            <p:nvPr/>
          </p:nvSpPr>
          <p:spPr>
            <a:xfrm flipH="false" flipV="false" rot="0">
              <a:off x="0" y="0"/>
              <a:ext cx="2150083" cy="1309931"/>
            </a:xfrm>
            <a:custGeom>
              <a:avLst/>
              <a:gdLst/>
              <a:ahLst/>
              <a:cxnLst/>
              <a:rect r="r" b="b" t="t" l="l"/>
              <a:pathLst>
                <a:path h="1309931" w="2150083">
                  <a:moveTo>
                    <a:pt x="0" y="0"/>
                  </a:moveTo>
                  <a:lnTo>
                    <a:pt x="2150083" y="0"/>
                  </a:lnTo>
                  <a:lnTo>
                    <a:pt x="2150083" y="1309931"/>
                  </a:lnTo>
                  <a:lnTo>
                    <a:pt x="0" y="1309931"/>
                  </a:lnTo>
                  <a:close/>
                </a:path>
              </a:pathLst>
            </a:custGeom>
            <a:solidFill>
              <a:srgbClr val="739072"/>
            </a:solidFill>
          </p:spPr>
        </p:sp>
        <p:sp>
          <p:nvSpPr>
            <p:cNvPr name="TextBox 11" id="11"/>
            <p:cNvSpPr txBox="true"/>
            <p:nvPr/>
          </p:nvSpPr>
          <p:spPr>
            <a:xfrm>
              <a:off x="0" y="-57150"/>
              <a:ext cx="2150083" cy="1367081"/>
            </a:xfrm>
            <a:prstGeom prst="rect">
              <a:avLst/>
            </a:prstGeom>
          </p:spPr>
          <p:txBody>
            <a:bodyPr anchor="ctr" rtlCol="false" tIns="50800" lIns="50800" bIns="50800" rIns="50800"/>
            <a:lstStyle/>
            <a:p>
              <a:pPr algn="ctr">
                <a:lnSpc>
                  <a:spcPts val="3560"/>
                </a:lnSpc>
              </a:pPr>
            </a:p>
          </p:txBody>
        </p:sp>
      </p:grpSp>
      <p:sp>
        <p:nvSpPr>
          <p:cNvPr name="TextBox 12" id="12"/>
          <p:cNvSpPr txBox="true"/>
          <p:nvPr/>
        </p:nvSpPr>
        <p:spPr>
          <a:xfrm rot="0">
            <a:off x="486201" y="388358"/>
            <a:ext cx="8657799" cy="3196954"/>
          </a:xfrm>
          <a:prstGeom prst="rect">
            <a:avLst/>
          </a:prstGeom>
        </p:spPr>
        <p:txBody>
          <a:bodyPr anchor="t" rtlCol="false" tIns="0" lIns="0" bIns="0" rIns="0">
            <a:spAutoFit/>
          </a:bodyPr>
          <a:lstStyle/>
          <a:p>
            <a:pPr algn="l">
              <a:lnSpc>
                <a:spcPts val="8190"/>
              </a:lnSpc>
            </a:pPr>
            <a:r>
              <a:rPr lang="en-US" sz="6300" spc="189">
                <a:solidFill>
                  <a:srgbClr val="12372A"/>
                </a:solidFill>
                <a:latin typeface="Gill Sans Bold"/>
                <a:ea typeface="Gill Sans Bold"/>
                <a:cs typeface="Gill Sans Bold"/>
                <a:sym typeface="Gill Sans Bold"/>
              </a:rPr>
              <a:t>SHORT RANGE  </a:t>
            </a:r>
          </a:p>
          <a:p>
            <a:pPr algn="l">
              <a:lnSpc>
                <a:spcPts val="8190"/>
              </a:lnSpc>
            </a:pPr>
            <a:r>
              <a:rPr lang="en-US" sz="6300" spc="189">
                <a:solidFill>
                  <a:srgbClr val="12372A"/>
                </a:solidFill>
                <a:latin typeface="Gill Sans Bold"/>
                <a:ea typeface="Gill Sans Bold"/>
                <a:cs typeface="Gill Sans Bold"/>
                <a:sym typeface="Gill Sans Bold"/>
              </a:rPr>
              <a:t>EMBER SPOTTING </a:t>
            </a:r>
          </a:p>
          <a:p>
            <a:pPr algn="l" marL="0" indent="0" lvl="0">
              <a:lnSpc>
                <a:spcPts val="8060"/>
              </a:lnSpc>
            </a:pPr>
            <a:r>
              <a:rPr lang="en-US" sz="6200" spc="186">
                <a:solidFill>
                  <a:srgbClr val="12372A"/>
                </a:solidFill>
                <a:latin typeface="Gill Sans Bold"/>
                <a:ea typeface="Gill Sans Bold"/>
                <a:cs typeface="Gill Sans Bold"/>
                <a:sym typeface="Gill Sans Bold"/>
              </a:rPr>
              <a:t>FOR NELSON</a:t>
            </a:r>
          </a:p>
        </p:txBody>
      </p:sp>
      <p:sp>
        <p:nvSpPr>
          <p:cNvPr name="TextBox 13" id="13"/>
          <p:cNvSpPr txBox="true"/>
          <p:nvPr/>
        </p:nvSpPr>
        <p:spPr>
          <a:xfrm rot="0">
            <a:off x="613440" y="3461488"/>
            <a:ext cx="7770828" cy="1275166"/>
          </a:xfrm>
          <a:prstGeom prst="rect">
            <a:avLst/>
          </a:prstGeom>
        </p:spPr>
        <p:txBody>
          <a:bodyPr anchor="t" rtlCol="false" tIns="0" lIns="0" bIns="0" rIns="0">
            <a:spAutoFit/>
          </a:bodyPr>
          <a:lstStyle/>
          <a:p>
            <a:pPr algn="l">
              <a:lnSpc>
                <a:spcPts val="3329"/>
              </a:lnSpc>
            </a:pPr>
            <a:r>
              <a:rPr lang="en-US" sz="2081" spc="208">
                <a:solidFill>
                  <a:srgbClr val="12372A"/>
                </a:solidFill>
                <a:latin typeface="Gill Sans Light"/>
                <a:ea typeface="Gill Sans Light"/>
                <a:cs typeface="Gill Sans Light"/>
                <a:sym typeface="Gill Sans Light"/>
              </a:rPr>
              <a:t>Dr. Jen Beverly, Associate Professor with the University of Alberta. 25 years experience studying wildfire.</a:t>
            </a:r>
          </a:p>
          <a:p>
            <a:pPr algn="l" marL="0" indent="0" lvl="0">
              <a:lnSpc>
                <a:spcPts val="3329"/>
              </a:lnSpc>
            </a:pPr>
          </a:p>
        </p:txBody>
      </p:sp>
      <p:sp>
        <p:nvSpPr>
          <p:cNvPr name="TextBox 14" id="14"/>
          <p:cNvSpPr txBox="true"/>
          <p:nvPr/>
        </p:nvSpPr>
        <p:spPr>
          <a:xfrm rot="0">
            <a:off x="944822" y="5691950"/>
            <a:ext cx="7246353" cy="2603702"/>
          </a:xfrm>
          <a:prstGeom prst="rect">
            <a:avLst/>
          </a:prstGeom>
        </p:spPr>
        <p:txBody>
          <a:bodyPr anchor="t" rtlCol="false" tIns="0" lIns="0" bIns="0" rIns="0">
            <a:spAutoFit/>
          </a:bodyPr>
          <a:lstStyle/>
          <a:p>
            <a:pPr algn="ctr">
              <a:lnSpc>
                <a:spcPts val="5040"/>
              </a:lnSpc>
            </a:pPr>
            <a:r>
              <a:rPr lang="en-US" sz="3600">
                <a:solidFill>
                  <a:srgbClr val="12372A"/>
                </a:solidFill>
                <a:latin typeface="Gill Sans Bold"/>
                <a:ea typeface="Gill Sans Bold"/>
                <a:cs typeface="Gill Sans Bold"/>
                <a:sym typeface="Gill Sans Bold"/>
              </a:rPr>
              <a:t>Trevor Street community is at risk of short range ember spotting. This map shows that risk from moderate to extreme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286320" cy="10287000"/>
            <a:chOff x="0" y="0"/>
            <a:chExt cx="338784" cy="2709333"/>
          </a:xfrm>
        </p:grpSpPr>
        <p:sp>
          <p:nvSpPr>
            <p:cNvPr name="Freeform 3" id="3"/>
            <p:cNvSpPr/>
            <p:nvPr/>
          </p:nvSpPr>
          <p:spPr>
            <a:xfrm flipH="false" flipV="false" rot="0">
              <a:off x="0" y="0"/>
              <a:ext cx="338784" cy="2709333"/>
            </a:xfrm>
            <a:custGeom>
              <a:avLst/>
              <a:gdLst/>
              <a:ahLst/>
              <a:cxnLst/>
              <a:rect r="r" b="b" t="t" l="l"/>
              <a:pathLst>
                <a:path h="2709333" w="338784">
                  <a:moveTo>
                    <a:pt x="0" y="0"/>
                  </a:moveTo>
                  <a:lnTo>
                    <a:pt x="338784" y="0"/>
                  </a:lnTo>
                  <a:lnTo>
                    <a:pt x="338784" y="2709333"/>
                  </a:lnTo>
                  <a:lnTo>
                    <a:pt x="0" y="2709333"/>
                  </a:lnTo>
                  <a:close/>
                </a:path>
              </a:pathLst>
            </a:custGeom>
            <a:solidFill>
              <a:srgbClr val="4F6F52"/>
            </a:solidFill>
          </p:spPr>
        </p:sp>
        <p:sp>
          <p:nvSpPr>
            <p:cNvPr name="TextBox 4" id="4"/>
            <p:cNvSpPr txBox="true"/>
            <p:nvPr/>
          </p:nvSpPr>
          <p:spPr>
            <a:xfrm>
              <a:off x="0" y="-57150"/>
              <a:ext cx="338784" cy="2766483"/>
            </a:xfrm>
            <a:prstGeom prst="rect">
              <a:avLst/>
            </a:prstGeom>
          </p:spPr>
          <p:txBody>
            <a:bodyPr anchor="ctr" rtlCol="false" tIns="50800" lIns="50800" bIns="50800" rIns="50800"/>
            <a:lstStyle/>
            <a:p>
              <a:pPr algn="ctr">
                <a:lnSpc>
                  <a:spcPts val="3560"/>
                </a:lnSpc>
              </a:pPr>
            </a:p>
          </p:txBody>
        </p:sp>
      </p:grpSp>
      <p:sp>
        <p:nvSpPr>
          <p:cNvPr name="Freeform 5" id="5"/>
          <p:cNvSpPr/>
          <p:nvPr/>
        </p:nvSpPr>
        <p:spPr>
          <a:xfrm flipH="false" flipV="false" rot="0">
            <a:off x="1745477" y="279966"/>
            <a:ext cx="15709011" cy="9727069"/>
          </a:xfrm>
          <a:custGeom>
            <a:avLst/>
            <a:gdLst/>
            <a:ahLst/>
            <a:cxnLst/>
            <a:rect r="r" b="b" t="t" l="l"/>
            <a:pathLst>
              <a:path h="9727069" w="15709011">
                <a:moveTo>
                  <a:pt x="0" y="0"/>
                </a:moveTo>
                <a:lnTo>
                  <a:pt x="15709011" y="0"/>
                </a:lnTo>
                <a:lnTo>
                  <a:pt x="15709011" y="9727068"/>
                </a:lnTo>
                <a:lnTo>
                  <a:pt x="0" y="9727068"/>
                </a:lnTo>
                <a:lnTo>
                  <a:pt x="0" y="0"/>
                </a:lnTo>
                <a:close/>
              </a:path>
            </a:pathLst>
          </a:custGeom>
          <a:blipFill>
            <a:blip r:embed="rId2"/>
            <a:stretch>
              <a:fillRect l="0" t="0" r="0" b="0"/>
            </a:stretch>
          </a:blipFill>
        </p:spPr>
      </p:sp>
      <p:grpSp>
        <p:nvGrpSpPr>
          <p:cNvPr name="Group 6" id="6"/>
          <p:cNvGrpSpPr/>
          <p:nvPr/>
        </p:nvGrpSpPr>
        <p:grpSpPr>
          <a:xfrm rot="10072309">
            <a:off x="7965058" y="4017007"/>
            <a:ext cx="5079339" cy="6204561"/>
            <a:chOff x="0" y="0"/>
            <a:chExt cx="812800" cy="992859"/>
          </a:xfrm>
        </p:grpSpPr>
        <p:sp>
          <p:nvSpPr>
            <p:cNvPr name="Freeform 7" id="7"/>
            <p:cNvSpPr/>
            <p:nvPr/>
          </p:nvSpPr>
          <p:spPr>
            <a:xfrm flipH="false" flipV="false" rot="0">
              <a:off x="0" y="0"/>
              <a:ext cx="812800" cy="992859"/>
            </a:xfrm>
            <a:custGeom>
              <a:avLst/>
              <a:gdLst/>
              <a:ahLst/>
              <a:cxnLst/>
              <a:rect r="r" b="b" t="t" l="l"/>
              <a:pathLst>
                <a:path h="992859" w="812800">
                  <a:moveTo>
                    <a:pt x="406400" y="0"/>
                  </a:moveTo>
                  <a:lnTo>
                    <a:pt x="812800" y="992859"/>
                  </a:lnTo>
                  <a:lnTo>
                    <a:pt x="0" y="992859"/>
                  </a:lnTo>
                  <a:lnTo>
                    <a:pt x="406400" y="0"/>
                  </a:lnTo>
                  <a:close/>
                </a:path>
              </a:pathLst>
            </a:custGeom>
            <a:solidFill>
              <a:srgbClr val="000000">
                <a:alpha val="0"/>
              </a:srgbClr>
            </a:solidFill>
            <a:ln w="123825" cap="sq">
              <a:solidFill>
                <a:srgbClr val="F6AC2D"/>
              </a:solidFill>
              <a:prstDash val="solid"/>
              <a:miter/>
            </a:ln>
          </p:spPr>
        </p:sp>
        <p:sp>
          <p:nvSpPr>
            <p:cNvPr name="TextBox 8" id="8"/>
            <p:cNvSpPr txBox="true"/>
            <p:nvPr/>
          </p:nvSpPr>
          <p:spPr>
            <a:xfrm>
              <a:off x="127000" y="403820"/>
              <a:ext cx="558800" cy="518120"/>
            </a:xfrm>
            <a:prstGeom prst="rect">
              <a:avLst/>
            </a:prstGeom>
          </p:spPr>
          <p:txBody>
            <a:bodyPr anchor="ctr" rtlCol="false" tIns="50800" lIns="50800" bIns="50800" rIns="50800"/>
            <a:lstStyle/>
            <a:p>
              <a:pPr algn="ctr">
                <a:lnSpc>
                  <a:spcPts val="3560"/>
                </a:lnSpc>
              </a:pPr>
            </a:p>
          </p:txBody>
        </p:sp>
      </p:grpSp>
      <p:sp>
        <p:nvSpPr>
          <p:cNvPr name="TextBox 9" id="9"/>
          <p:cNvSpPr txBox="true"/>
          <p:nvPr/>
        </p:nvSpPr>
        <p:spPr>
          <a:xfrm rot="0">
            <a:off x="2144659" y="358699"/>
            <a:ext cx="14910647" cy="1441424"/>
          </a:xfrm>
          <a:prstGeom prst="rect">
            <a:avLst/>
          </a:prstGeom>
        </p:spPr>
        <p:txBody>
          <a:bodyPr anchor="t" rtlCol="false" tIns="0" lIns="0" bIns="0" rIns="0">
            <a:spAutoFit/>
          </a:bodyPr>
          <a:lstStyle/>
          <a:p>
            <a:pPr algn="ctr" marL="0" indent="0" lvl="0">
              <a:lnSpc>
                <a:spcPts val="10399"/>
              </a:lnSpc>
            </a:pPr>
            <a:r>
              <a:rPr lang="en-US" sz="7999" spc="239">
                <a:solidFill>
                  <a:srgbClr val="FBFADA"/>
                </a:solidFill>
                <a:latin typeface="Gill Sans Bold"/>
                <a:ea typeface="Gill Sans Bold"/>
                <a:cs typeface="Gill Sans Bold"/>
                <a:sym typeface="Gill Sans Bold"/>
              </a:rPr>
              <a:t>APPROACH PATHWAYS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31181" y="3561645"/>
            <a:ext cx="620349" cy="525039"/>
            <a:chOff x="0" y="0"/>
            <a:chExt cx="163384" cy="138282"/>
          </a:xfrm>
        </p:grpSpPr>
        <p:sp>
          <p:nvSpPr>
            <p:cNvPr name="Freeform 3" id="3"/>
            <p:cNvSpPr/>
            <p:nvPr/>
          </p:nvSpPr>
          <p:spPr>
            <a:xfrm flipH="false" flipV="false" rot="0">
              <a:off x="0" y="0"/>
              <a:ext cx="163384" cy="138282"/>
            </a:xfrm>
            <a:custGeom>
              <a:avLst/>
              <a:gdLst/>
              <a:ahLst/>
              <a:cxnLst/>
              <a:rect r="r" b="b" t="t" l="l"/>
              <a:pathLst>
                <a:path h="138282" w="163384">
                  <a:moveTo>
                    <a:pt x="0" y="0"/>
                  </a:moveTo>
                  <a:lnTo>
                    <a:pt x="163384" y="0"/>
                  </a:lnTo>
                  <a:lnTo>
                    <a:pt x="163384" y="138282"/>
                  </a:lnTo>
                  <a:lnTo>
                    <a:pt x="0" y="138282"/>
                  </a:lnTo>
                  <a:close/>
                </a:path>
              </a:pathLst>
            </a:custGeom>
            <a:solidFill>
              <a:srgbClr val="EFCEDE"/>
            </a:solidFill>
            <a:ln w="38100" cap="sq">
              <a:solidFill>
                <a:srgbClr val="D42B28"/>
              </a:solidFill>
              <a:prstDash val="solid"/>
              <a:miter/>
            </a:ln>
          </p:spPr>
        </p:sp>
        <p:sp>
          <p:nvSpPr>
            <p:cNvPr name="TextBox 4" id="4"/>
            <p:cNvSpPr txBox="true"/>
            <p:nvPr/>
          </p:nvSpPr>
          <p:spPr>
            <a:xfrm>
              <a:off x="0" y="-57150"/>
              <a:ext cx="163384" cy="195432"/>
            </a:xfrm>
            <a:prstGeom prst="rect">
              <a:avLst/>
            </a:prstGeom>
          </p:spPr>
          <p:txBody>
            <a:bodyPr anchor="ctr" rtlCol="false" tIns="50800" lIns="50800" bIns="50800" rIns="50800"/>
            <a:lstStyle/>
            <a:p>
              <a:pPr algn="ctr">
                <a:lnSpc>
                  <a:spcPts val="3560"/>
                </a:lnSpc>
              </a:pPr>
            </a:p>
          </p:txBody>
        </p:sp>
      </p:grpSp>
      <p:sp>
        <p:nvSpPr>
          <p:cNvPr name="Freeform 5" id="5"/>
          <p:cNvSpPr/>
          <p:nvPr/>
        </p:nvSpPr>
        <p:spPr>
          <a:xfrm flipH="false" flipV="false" rot="0">
            <a:off x="5997876" y="1723517"/>
            <a:ext cx="12095839" cy="7534783"/>
          </a:xfrm>
          <a:custGeom>
            <a:avLst/>
            <a:gdLst/>
            <a:ahLst/>
            <a:cxnLst/>
            <a:rect r="r" b="b" t="t" l="l"/>
            <a:pathLst>
              <a:path h="7534783" w="12095839">
                <a:moveTo>
                  <a:pt x="0" y="0"/>
                </a:moveTo>
                <a:lnTo>
                  <a:pt x="12095839" y="0"/>
                </a:lnTo>
                <a:lnTo>
                  <a:pt x="12095839" y="7534783"/>
                </a:lnTo>
                <a:lnTo>
                  <a:pt x="0" y="7534783"/>
                </a:lnTo>
                <a:lnTo>
                  <a:pt x="0" y="0"/>
                </a:lnTo>
                <a:close/>
              </a:path>
            </a:pathLst>
          </a:custGeom>
          <a:blipFill>
            <a:blip r:embed="rId2"/>
            <a:stretch>
              <a:fillRect l="0" t="0" r="0" b="0"/>
            </a:stretch>
          </a:blipFill>
        </p:spPr>
      </p:sp>
      <p:sp>
        <p:nvSpPr>
          <p:cNvPr name="TextBox 6" id="6"/>
          <p:cNvSpPr txBox="true"/>
          <p:nvPr/>
        </p:nvSpPr>
        <p:spPr>
          <a:xfrm rot="0">
            <a:off x="393094" y="338309"/>
            <a:ext cx="17700621" cy="1089932"/>
          </a:xfrm>
          <a:prstGeom prst="rect">
            <a:avLst/>
          </a:prstGeom>
        </p:spPr>
        <p:txBody>
          <a:bodyPr anchor="t" rtlCol="false" tIns="0" lIns="0" bIns="0" rIns="0">
            <a:spAutoFit/>
          </a:bodyPr>
          <a:lstStyle/>
          <a:p>
            <a:pPr algn="l" marL="0" indent="0" lvl="0">
              <a:lnSpc>
                <a:spcPts val="7871"/>
              </a:lnSpc>
            </a:pPr>
            <a:r>
              <a:rPr lang="en-US" sz="6054" spc="181">
                <a:solidFill>
                  <a:srgbClr val="12372A"/>
                </a:solidFill>
                <a:latin typeface="Gill Sans Bold"/>
                <a:ea typeface="Gill Sans Bold"/>
                <a:cs typeface="Gill Sans Bold"/>
                <a:sym typeface="Gill Sans Bold"/>
              </a:rPr>
              <a:t>ADJACENT PRIVATELY MANAGED FOREST</a:t>
            </a:r>
          </a:p>
        </p:txBody>
      </p:sp>
      <p:sp>
        <p:nvSpPr>
          <p:cNvPr name="TextBox 7" id="7"/>
          <p:cNvSpPr txBox="true"/>
          <p:nvPr/>
        </p:nvSpPr>
        <p:spPr>
          <a:xfrm rot="0">
            <a:off x="1531181" y="4402300"/>
            <a:ext cx="2091632" cy="1375121"/>
          </a:xfrm>
          <a:prstGeom prst="rect">
            <a:avLst/>
          </a:prstGeom>
        </p:spPr>
        <p:txBody>
          <a:bodyPr anchor="t" rtlCol="false" tIns="0" lIns="0" bIns="0" rIns="0">
            <a:spAutoFit/>
          </a:bodyPr>
          <a:lstStyle/>
          <a:p>
            <a:pPr algn="l">
              <a:lnSpc>
                <a:spcPts val="3450"/>
              </a:lnSpc>
            </a:pPr>
            <a:r>
              <a:rPr lang="en-US" sz="2899">
                <a:solidFill>
                  <a:srgbClr val="12372A"/>
                </a:solidFill>
                <a:latin typeface="Gill Sans Bold"/>
                <a:ea typeface="Gill Sans Bold"/>
                <a:cs typeface="Gill Sans Bold"/>
                <a:sym typeface="Gill Sans Bold"/>
              </a:rPr>
              <a:t>Private Managed Forest</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341861" y="1873996"/>
            <a:ext cx="15604278" cy="6519269"/>
          </a:xfrm>
          <a:prstGeom prst="rect">
            <a:avLst/>
          </a:prstGeom>
        </p:spPr>
        <p:txBody>
          <a:bodyPr anchor="t" rtlCol="false" tIns="0" lIns="0" bIns="0" rIns="0">
            <a:spAutoFit/>
          </a:bodyPr>
          <a:lstStyle/>
          <a:p>
            <a:pPr algn="ctr" marL="0" indent="0" lvl="0">
              <a:lnSpc>
                <a:spcPts val="7353"/>
              </a:lnSpc>
            </a:pPr>
            <a:r>
              <a:rPr lang="en-US" sz="5656" spc="169">
                <a:solidFill>
                  <a:srgbClr val="FBFADA"/>
                </a:solidFill>
                <a:latin typeface="Inter Bold"/>
                <a:ea typeface="Inter Bold"/>
                <a:cs typeface="Inter Bold"/>
                <a:sym typeface="Inter Bold"/>
              </a:rPr>
              <a:t>Anderson Creek Timber presents a large fuel load adjacent to the community, the City needs to capitalize on any opportunity to enhance fuel mitigation within its boundaries to try and offset this risk until additional solutions can be developed on a larger scale.</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2227698" y="639537"/>
            <a:ext cx="13832603" cy="8874576"/>
          </a:xfrm>
          <a:prstGeom prst="rect">
            <a:avLst/>
          </a:prstGeom>
        </p:spPr>
        <p:txBody>
          <a:bodyPr anchor="t" rtlCol="false" tIns="0" lIns="0" bIns="0" rIns="0">
            <a:spAutoFit/>
          </a:bodyPr>
          <a:lstStyle/>
          <a:p>
            <a:pPr algn="ctr">
              <a:lnSpc>
                <a:spcPts val="10101"/>
              </a:lnSpc>
            </a:pPr>
            <a:r>
              <a:rPr lang="en-US" sz="7215">
                <a:solidFill>
                  <a:srgbClr val="FBFADA"/>
                </a:solidFill>
                <a:latin typeface="Open Sans Bold"/>
                <a:ea typeface="Open Sans Bold"/>
                <a:cs typeface="Open Sans Bold"/>
                <a:sym typeface="Open Sans Bold"/>
              </a:rPr>
              <a:t>We are unable to apply for grant funding on privately owned lands. A land swap would provide us the opportunity to fuel mitigate a buffer between the community and the Interface</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921463" y="2244217"/>
            <a:ext cx="14445074" cy="5674741"/>
          </a:xfrm>
          <a:prstGeom prst="rect">
            <a:avLst/>
          </a:prstGeom>
        </p:spPr>
        <p:txBody>
          <a:bodyPr anchor="t" rtlCol="false" tIns="0" lIns="0" bIns="0" rIns="0">
            <a:spAutoFit/>
          </a:bodyPr>
          <a:lstStyle/>
          <a:p>
            <a:pPr algn="ctr">
              <a:lnSpc>
                <a:spcPts val="9043"/>
              </a:lnSpc>
            </a:pPr>
            <a:r>
              <a:rPr lang="en-US" sz="6459">
                <a:solidFill>
                  <a:srgbClr val="FBFADA"/>
                </a:solidFill>
                <a:latin typeface="Inter Bold"/>
                <a:ea typeface="Inter Bold"/>
                <a:cs typeface="Inter Bold"/>
                <a:sym typeface="Inter Bold"/>
              </a:rPr>
              <a:t>During a wildfire, areas with inadequate access/egress routes will be triaged, severely limiting response tactics.</a:t>
            </a:r>
            <a:r>
              <a:rPr lang="en-US" sz="6459">
                <a:solidFill>
                  <a:srgbClr val="FBFADA"/>
                </a:solidFill>
                <a:latin typeface="Inter Bold"/>
                <a:ea typeface="Inter Bold"/>
                <a:cs typeface="Inter Bold"/>
                <a:sym typeface="Inter Bold"/>
              </a:rPr>
              <a:t> </a:t>
            </a:r>
          </a:p>
          <a:p>
            <a:pPr algn="ctr">
              <a:lnSpc>
                <a:spcPts val="9043"/>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16459" y="136371"/>
            <a:ext cx="7242841" cy="9992883"/>
          </a:xfrm>
          <a:custGeom>
            <a:avLst/>
            <a:gdLst/>
            <a:ahLst/>
            <a:cxnLst/>
            <a:rect r="r" b="b" t="t" l="l"/>
            <a:pathLst>
              <a:path h="9992883" w="7242841">
                <a:moveTo>
                  <a:pt x="0" y="0"/>
                </a:moveTo>
                <a:lnTo>
                  <a:pt x="7242841" y="0"/>
                </a:lnTo>
                <a:lnTo>
                  <a:pt x="7242841" y="9992883"/>
                </a:lnTo>
                <a:lnTo>
                  <a:pt x="0" y="9992883"/>
                </a:lnTo>
                <a:lnTo>
                  <a:pt x="0" y="0"/>
                </a:lnTo>
                <a:close/>
              </a:path>
            </a:pathLst>
          </a:custGeom>
          <a:blipFill>
            <a:blip r:embed="rId2"/>
            <a:stretch>
              <a:fillRect l="0" t="0" r="0" b="0"/>
            </a:stretch>
          </a:blipFill>
        </p:spPr>
      </p:sp>
      <p:grpSp>
        <p:nvGrpSpPr>
          <p:cNvPr name="Group 3" id="3"/>
          <p:cNvGrpSpPr/>
          <p:nvPr/>
        </p:nvGrpSpPr>
        <p:grpSpPr>
          <a:xfrm rot="0">
            <a:off x="-181253" y="-210450"/>
            <a:ext cx="9495132" cy="10497450"/>
            <a:chOff x="0" y="0"/>
            <a:chExt cx="2500775" cy="2764761"/>
          </a:xfrm>
        </p:grpSpPr>
        <p:sp>
          <p:nvSpPr>
            <p:cNvPr name="Freeform 4" id="4"/>
            <p:cNvSpPr/>
            <p:nvPr/>
          </p:nvSpPr>
          <p:spPr>
            <a:xfrm flipH="false" flipV="false" rot="0">
              <a:off x="0" y="0"/>
              <a:ext cx="2500775" cy="2764761"/>
            </a:xfrm>
            <a:custGeom>
              <a:avLst/>
              <a:gdLst/>
              <a:ahLst/>
              <a:cxnLst/>
              <a:rect r="r" b="b" t="t" l="l"/>
              <a:pathLst>
                <a:path h="2764761" w="2500775">
                  <a:moveTo>
                    <a:pt x="0" y="0"/>
                  </a:moveTo>
                  <a:lnTo>
                    <a:pt x="2500775" y="0"/>
                  </a:lnTo>
                  <a:lnTo>
                    <a:pt x="2500775" y="2764761"/>
                  </a:lnTo>
                  <a:lnTo>
                    <a:pt x="0" y="2764761"/>
                  </a:lnTo>
                  <a:close/>
                </a:path>
              </a:pathLst>
            </a:custGeom>
            <a:solidFill>
              <a:srgbClr val="436850"/>
            </a:solidFill>
          </p:spPr>
        </p:sp>
        <p:sp>
          <p:nvSpPr>
            <p:cNvPr name="TextBox 5" id="5"/>
            <p:cNvSpPr txBox="true"/>
            <p:nvPr/>
          </p:nvSpPr>
          <p:spPr>
            <a:xfrm>
              <a:off x="0" y="-57150"/>
              <a:ext cx="2500775" cy="2821911"/>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659313" y="823681"/>
            <a:ext cx="8090883" cy="8563437"/>
          </a:xfrm>
          <a:prstGeom prst="rect">
            <a:avLst/>
          </a:prstGeom>
        </p:spPr>
        <p:txBody>
          <a:bodyPr anchor="t" rtlCol="false" tIns="0" lIns="0" bIns="0" rIns="0">
            <a:spAutoFit/>
          </a:bodyPr>
          <a:lstStyle/>
          <a:p>
            <a:pPr algn="l">
              <a:lnSpc>
                <a:spcPts val="4905"/>
              </a:lnSpc>
            </a:pPr>
            <a:r>
              <a:rPr lang="en-US" sz="3504">
                <a:solidFill>
                  <a:srgbClr val="FBFADA"/>
                </a:solidFill>
                <a:latin typeface="Inter Bold"/>
                <a:ea typeface="Inter Bold"/>
                <a:cs typeface="Inter Bold"/>
                <a:sym typeface="Inter Bold"/>
              </a:rPr>
              <a:t>BCWS Considerations on Structure Protection:</a:t>
            </a:r>
          </a:p>
          <a:p>
            <a:pPr algn="l">
              <a:lnSpc>
                <a:spcPts val="4905"/>
              </a:lnSpc>
            </a:pPr>
          </a:p>
          <a:p>
            <a:pPr algn="l">
              <a:lnSpc>
                <a:spcPts val="4905"/>
              </a:lnSpc>
              <a:spcBef>
                <a:spcPct val="0"/>
              </a:spcBef>
            </a:pPr>
            <a:r>
              <a:rPr lang="en-US" sz="3504">
                <a:solidFill>
                  <a:srgbClr val="FBFADA"/>
                </a:solidFill>
                <a:latin typeface="Inter"/>
                <a:ea typeface="Inter"/>
                <a:cs typeface="Inter"/>
                <a:sym typeface="Inter"/>
              </a:rPr>
              <a:t>The BCWS emphasizes that during wildfire incidents, the safety of first responders is paramount. Structures that are difficult to access due to single-road entry points or limited turnaround space pose increased risks to fire crews. As a result, these structures may not receive protection if the situation does not allow for safe operations.</a:t>
            </a:r>
          </a:p>
          <a:p>
            <a:pPr algn="l">
              <a:lnSpc>
                <a:spcPts val="4905"/>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921463" y="1496693"/>
            <a:ext cx="14445074" cy="5971286"/>
          </a:xfrm>
          <a:prstGeom prst="rect">
            <a:avLst/>
          </a:prstGeom>
        </p:spPr>
        <p:txBody>
          <a:bodyPr anchor="t" rtlCol="false" tIns="0" lIns="0" bIns="0" rIns="0">
            <a:spAutoFit/>
          </a:bodyPr>
          <a:lstStyle/>
          <a:p>
            <a:pPr algn="ctr">
              <a:lnSpc>
                <a:spcPts val="7924"/>
              </a:lnSpc>
              <a:spcBef>
                <a:spcPct val="0"/>
              </a:spcBef>
            </a:pPr>
            <a:r>
              <a:rPr lang="en-US" sz="5660">
                <a:solidFill>
                  <a:srgbClr val="FBFADA"/>
                </a:solidFill>
                <a:latin typeface="Inter Bold"/>
                <a:ea typeface="Inter Bold"/>
                <a:cs typeface="Inter Bold"/>
                <a:sym typeface="Inter Bold"/>
              </a:rPr>
              <a:t>Trevor Street single access route is over 1000 meters long, where as the City’s  bylaw states the maximum length of dead-end development is no longer than 250m. This single-access route also goes against National best practices.</a:t>
            </a:r>
            <a:r>
              <a:rPr lang="en-US" sz="5660">
                <a:solidFill>
                  <a:srgbClr val="FBFADA"/>
                </a:solidFill>
                <a:latin typeface="Inter Bold"/>
                <a:ea typeface="Inter Bold"/>
                <a:cs typeface="Inter Bold"/>
                <a:sym typeface="Inter Bold"/>
              </a:rPr>
              <a:t> </a:t>
            </a:r>
          </a:p>
        </p:txBody>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077764" y="2648360"/>
          <a:ext cx="13553398" cy="7362825"/>
        </p:xfrm>
        <a:graphic>
          <a:graphicData uri="http://schemas.openxmlformats.org/drawingml/2006/table">
            <a:tbl>
              <a:tblPr/>
              <a:tblGrid>
                <a:gridCol w="6512454"/>
                <a:gridCol w="7040944"/>
              </a:tblGrid>
              <a:tr h="947880">
                <a:tc>
                  <a:txBody>
                    <a:bodyPr anchor="t" rtlCol="false"/>
                    <a:lstStyle/>
                    <a:p>
                      <a:pPr algn="ctr">
                        <a:lnSpc>
                          <a:spcPts val="3499"/>
                        </a:lnSpc>
                        <a:defRPr/>
                      </a:pPr>
                      <a:r>
                        <a:rPr lang="en-US" sz="2499" spc="249">
                          <a:solidFill>
                            <a:srgbClr val="FBFADA"/>
                          </a:solidFill>
                          <a:latin typeface="Telegraf Bold"/>
                          <a:ea typeface="Telegraf Bold"/>
                          <a:cs typeface="Telegraf Bold"/>
                          <a:sym typeface="Telegraf Bold"/>
                        </a:rPr>
                        <a:t>NUMBER OF HOUSEHOLDS</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436850"/>
                    </a:solidFill>
                  </a:tcPr>
                </a:tc>
                <a:tc>
                  <a:txBody>
                    <a:bodyPr anchor="t" rtlCol="false"/>
                    <a:lstStyle/>
                    <a:p>
                      <a:pPr algn="ctr">
                        <a:lnSpc>
                          <a:spcPts val="3499"/>
                        </a:lnSpc>
                        <a:defRPr/>
                      </a:pPr>
                      <a:r>
                        <a:rPr lang="en-US" sz="2499" spc="249">
                          <a:solidFill>
                            <a:srgbClr val="FBFADA"/>
                          </a:solidFill>
                          <a:latin typeface="Telegraf Bold"/>
                          <a:ea typeface="Telegraf Bold"/>
                          <a:cs typeface="Telegraf Bold"/>
                          <a:sym typeface="Telegraf Bold"/>
                        </a:rPr>
                        <a:t>NUMBER OF ACCESS ROUTES</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436850"/>
                    </a:solidFill>
                  </a:tcPr>
                </a:tc>
              </a:tr>
              <a:tr h="909582">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0-100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1</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r h="909582">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101-600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2</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r h="919156">
                <a:tc>
                  <a:txBody>
                    <a:bodyPr anchor="t" rtlCol="false"/>
                    <a:lstStyle/>
                    <a:p>
                      <a:pPr algn="ctr">
                        <a:lnSpc>
                          <a:spcPts val="4159"/>
                        </a:lnSpc>
                        <a:defRPr/>
                      </a:pPr>
                      <a:r>
                        <a:rPr lang="en-US" sz="2599" spc="259">
                          <a:solidFill>
                            <a:srgbClr val="12372A"/>
                          </a:solidFill>
                          <a:latin typeface="Gill Sans Bold"/>
                          <a:ea typeface="Gill Sans Bold"/>
                          <a:cs typeface="Gill Sans Bold"/>
                          <a:sym typeface="Gill Sans Bold"/>
                        </a:rPr>
                        <a:t>&gt;600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3</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r h="947880">
                <a:tc>
                  <a:txBody>
                    <a:bodyPr anchor="t" rtlCol="false"/>
                    <a:lstStyle/>
                    <a:p>
                      <a:pPr algn="ctr">
                        <a:lnSpc>
                          <a:spcPts val="3499"/>
                        </a:lnSpc>
                        <a:defRPr/>
                      </a:pPr>
                      <a:r>
                        <a:rPr lang="en-US" sz="2499" spc="249">
                          <a:solidFill>
                            <a:srgbClr val="FBFADA"/>
                          </a:solidFill>
                          <a:latin typeface="Telegraf Bold"/>
                          <a:ea typeface="Telegraf Bold"/>
                          <a:cs typeface="Telegraf Bold"/>
                          <a:sym typeface="Telegraf Bold"/>
                        </a:rPr>
                        <a:t>NUMBER OF PARKING SPACES</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436850"/>
                    </a:solidFill>
                  </a:tcPr>
                </a:tc>
                <a:tc>
                  <a:txBody>
                    <a:bodyPr anchor="t" rtlCol="false"/>
                    <a:lstStyle/>
                    <a:p>
                      <a:pPr algn="ctr">
                        <a:lnSpc>
                          <a:spcPts val="3499"/>
                        </a:lnSpc>
                        <a:defRPr/>
                      </a:pPr>
                      <a:r>
                        <a:rPr lang="en-US" sz="2499" spc="249">
                          <a:solidFill>
                            <a:srgbClr val="FBFADA"/>
                          </a:solidFill>
                          <a:latin typeface="Telegraf Bold"/>
                          <a:ea typeface="Telegraf Bold"/>
                          <a:cs typeface="Telegraf Bold"/>
                          <a:sym typeface="Telegraf Bold"/>
                        </a:rPr>
                        <a:t>NUMBER OF ACCESS ROUTES</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436850"/>
                    </a:solidFill>
                  </a:tcPr>
                </a:tc>
              </a:tr>
              <a:tr h="909582">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0-1250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1</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r h="909582">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1251-3000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2</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r h="909582">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&gt;3000</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c>
                  <a:txBody>
                    <a:bodyPr anchor="t" rtlCol="false"/>
                    <a:lstStyle/>
                    <a:p>
                      <a:pPr algn="ctr">
                        <a:lnSpc>
                          <a:spcPts val="3999"/>
                        </a:lnSpc>
                        <a:defRPr/>
                      </a:pPr>
                      <a:r>
                        <a:rPr lang="en-US" sz="2499" spc="249">
                          <a:solidFill>
                            <a:srgbClr val="12372A"/>
                          </a:solidFill>
                          <a:latin typeface="Gill Sans Bold"/>
                          <a:ea typeface="Gill Sans Bold"/>
                          <a:cs typeface="Gill Sans Bold"/>
                          <a:sym typeface="Gill Sans Bold"/>
                        </a:rPr>
                        <a:t>3</a:t>
                      </a:r>
                      <a:endParaRPr lang="en-US" sz="1100"/>
                    </a:p>
                  </a:txBody>
                  <a:tcPr marL="190500" marR="190500" marT="190500" marB="190500" anchor="ctr">
                    <a:lnL cmpd="sng" algn="ctr" cap="flat" w="38100">
                      <a:solidFill>
                        <a:srgbClr val="3A4D39"/>
                      </a:solidFill>
                      <a:prstDash val="solid"/>
                      <a:round/>
                      <a:headEnd type="none" w="med" len="med"/>
                      <a:tailEnd type="none" w="med" len="med"/>
                    </a:lnL>
                    <a:lnR cmpd="sng" algn="ctr" cap="flat" w="38100">
                      <a:solidFill>
                        <a:srgbClr val="3A4D39"/>
                      </a:solidFill>
                      <a:prstDash val="solid"/>
                      <a:round/>
                      <a:headEnd type="none" w="med" len="med"/>
                      <a:tailEnd type="none" w="med" len="med"/>
                    </a:lnR>
                    <a:lnT cmpd="sng" algn="ctr" cap="flat" w="38100">
                      <a:solidFill>
                        <a:srgbClr val="3A4D39"/>
                      </a:solidFill>
                      <a:prstDash val="solid"/>
                      <a:round/>
                      <a:headEnd type="none" w="med" len="med"/>
                      <a:tailEnd type="none" w="med" len="med"/>
                    </a:lnT>
                    <a:lnB cmpd="sng" algn="ctr" cap="flat" w="38100">
                      <a:solidFill>
                        <a:srgbClr val="3A4D39"/>
                      </a:solidFill>
                      <a:prstDash val="solid"/>
                      <a:round/>
                      <a:headEnd type="none" w="med" len="med"/>
                      <a:tailEnd type="none" w="med" len="med"/>
                    </a:lnB>
                    <a:solidFill>
                      <a:srgbClr val="FFFFFF"/>
                    </a:solidFill>
                  </a:tcPr>
                </a:tc>
              </a:tr>
            </a:tbl>
          </a:graphicData>
        </a:graphic>
      </p:graphicFrame>
      <p:grpSp>
        <p:nvGrpSpPr>
          <p:cNvPr name="Group 3" id="3"/>
          <p:cNvGrpSpPr/>
          <p:nvPr/>
        </p:nvGrpSpPr>
        <p:grpSpPr>
          <a:xfrm rot="0">
            <a:off x="-1652008" y="-576857"/>
            <a:ext cx="24388571" cy="1941247"/>
            <a:chOff x="0" y="0"/>
            <a:chExt cx="6423327" cy="511275"/>
          </a:xfrm>
        </p:grpSpPr>
        <p:sp>
          <p:nvSpPr>
            <p:cNvPr name="Freeform 4" id="4"/>
            <p:cNvSpPr/>
            <p:nvPr/>
          </p:nvSpPr>
          <p:spPr>
            <a:xfrm flipH="false" flipV="false" rot="0">
              <a:off x="0" y="0"/>
              <a:ext cx="6423327" cy="511275"/>
            </a:xfrm>
            <a:custGeom>
              <a:avLst/>
              <a:gdLst/>
              <a:ahLst/>
              <a:cxnLst/>
              <a:rect r="r" b="b" t="t" l="l"/>
              <a:pathLst>
                <a:path h="511275" w="6423327">
                  <a:moveTo>
                    <a:pt x="0" y="0"/>
                  </a:moveTo>
                  <a:lnTo>
                    <a:pt x="6423327" y="0"/>
                  </a:lnTo>
                  <a:lnTo>
                    <a:pt x="6423327" y="511275"/>
                  </a:lnTo>
                  <a:lnTo>
                    <a:pt x="0" y="511275"/>
                  </a:lnTo>
                  <a:close/>
                </a:path>
              </a:pathLst>
            </a:custGeom>
            <a:solidFill>
              <a:srgbClr val="739072"/>
            </a:solidFill>
          </p:spPr>
        </p:sp>
        <p:sp>
          <p:nvSpPr>
            <p:cNvPr name="TextBox 5" id="5"/>
            <p:cNvSpPr txBox="true"/>
            <p:nvPr/>
          </p:nvSpPr>
          <p:spPr>
            <a:xfrm>
              <a:off x="0" y="-76200"/>
              <a:ext cx="6423327" cy="58747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4748021" y="4287703"/>
            <a:ext cx="2727466" cy="1757099"/>
            <a:chOff x="0" y="0"/>
            <a:chExt cx="718345" cy="462775"/>
          </a:xfrm>
        </p:grpSpPr>
        <p:sp>
          <p:nvSpPr>
            <p:cNvPr name="Freeform 7" id="7"/>
            <p:cNvSpPr/>
            <p:nvPr/>
          </p:nvSpPr>
          <p:spPr>
            <a:xfrm flipH="false" flipV="false" rot="0">
              <a:off x="0" y="0"/>
              <a:ext cx="718345" cy="462775"/>
            </a:xfrm>
            <a:custGeom>
              <a:avLst/>
              <a:gdLst/>
              <a:ahLst/>
              <a:cxnLst/>
              <a:rect r="r" b="b" t="t" l="l"/>
              <a:pathLst>
                <a:path h="462775" w="718345">
                  <a:moveTo>
                    <a:pt x="0" y="0"/>
                  </a:moveTo>
                  <a:lnTo>
                    <a:pt x="718345" y="0"/>
                  </a:lnTo>
                  <a:lnTo>
                    <a:pt x="718345" y="462775"/>
                  </a:lnTo>
                  <a:lnTo>
                    <a:pt x="0" y="462775"/>
                  </a:lnTo>
                  <a:close/>
                </a:path>
              </a:pathLst>
            </a:custGeom>
            <a:solidFill>
              <a:srgbClr val="436850"/>
            </a:solidFill>
            <a:ln w="76200" cap="sq">
              <a:solidFill>
                <a:srgbClr val="12372A"/>
              </a:solidFill>
              <a:prstDash val="solid"/>
              <a:miter/>
            </a:ln>
          </p:spPr>
        </p:sp>
        <p:sp>
          <p:nvSpPr>
            <p:cNvPr name="TextBox 8" id="8"/>
            <p:cNvSpPr txBox="true"/>
            <p:nvPr/>
          </p:nvSpPr>
          <p:spPr>
            <a:xfrm>
              <a:off x="0" y="-47625"/>
              <a:ext cx="718345" cy="510400"/>
            </a:xfrm>
            <a:prstGeom prst="rect">
              <a:avLst/>
            </a:prstGeom>
          </p:spPr>
          <p:txBody>
            <a:bodyPr anchor="ctr" rtlCol="false" tIns="50800" lIns="50800" bIns="50800" rIns="50800"/>
            <a:lstStyle/>
            <a:p>
              <a:pPr algn="ctr">
                <a:lnSpc>
                  <a:spcPts val="2860"/>
                </a:lnSpc>
              </a:pPr>
              <a:r>
                <a:rPr lang="en-US" sz="2043">
                  <a:solidFill>
                    <a:srgbClr val="FBFADA"/>
                  </a:solidFill>
                  <a:latin typeface="Inter"/>
                  <a:ea typeface="Inter"/>
                  <a:cs typeface="Inter"/>
                  <a:sym typeface="Inter"/>
                </a:rPr>
                <a:t>Trevor, Regent and Selby Streets have 114 households and only 1 Access Route</a:t>
              </a:r>
            </a:p>
          </p:txBody>
        </p:sp>
      </p:grpSp>
      <p:sp>
        <p:nvSpPr>
          <p:cNvPr name="TextBox 9" id="9"/>
          <p:cNvSpPr txBox="true"/>
          <p:nvPr/>
        </p:nvSpPr>
        <p:spPr>
          <a:xfrm rot="0">
            <a:off x="6068444" y="119230"/>
            <a:ext cx="13267155" cy="1102357"/>
          </a:xfrm>
          <a:prstGeom prst="rect">
            <a:avLst/>
          </a:prstGeom>
        </p:spPr>
        <p:txBody>
          <a:bodyPr anchor="t" rtlCol="false" tIns="0" lIns="0" bIns="0" rIns="0">
            <a:spAutoFit/>
          </a:bodyPr>
          <a:lstStyle/>
          <a:p>
            <a:pPr algn="l" marL="0" indent="0" lvl="0">
              <a:lnSpc>
                <a:spcPts val="4160"/>
              </a:lnSpc>
            </a:pPr>
            <a:r>
              <a:rPr lang="en-US" sz="3200" spc="96">
                <a:solidFill>
                  <a:srgbClr val="FBFADA"/>
                </a:solidFill>
                <a:latin typeface="Gill Sans Bold"/>
                <a:ea typeface="Gill Sans Bold"/>
                <a:cs typeface="Gill Sans Bold"/>
                <a:sym typeface="Gill Sans Bold"/>
              </a:rPr>
              <a:t>Standard for Fire Protection Infrastructure for Land Development in Wildland, Rural, and Suburban Areas</a:t>
            </a:r>
          </a:p>
        </p:txBody>
      </p:sp>
      <p:sp>
        <p:nvSpPr>
          <p:cNvPr name="TextBox 10" id="10"/>
          <p:cNvSpPr txBox="true"/>
          <p:nvPr/>
        </p:nvSpPr>
        <p:spPr>
          <a:xfrm rot="0">
            <a:off x="1028700" y="1459640"/>
            <a:ext cx="16230600" cy="988695"/>
          </a:xfrm>
          <a:prstGeom prst="rect">
            <a:avLst/>
          </a:prstGeom>
        </p:spPr>
        <p:txBody>
          <a:bodyPr anchor="t" rtlCol="false" tIns="0" lIns="0" bIns="0" rIns="0">
            <a:spAutoFit/>
          </a:bodyPr>
          <a:lstStyle/>
          <a:p>
            <a:pPr algn="l">
              <a:lnSpc>
                <a:spcPts val="3779"/>
              </a:lnSpc>
            </a:pPr>
            <a:r>
              <a:rPr lang="en-US" sz="2699" spc="269">
                <a:solidFill>
                  <a:srgbClr val="12372A"/>
                </a:solidFill>
                <a:latin typeface="Gill Sans Bold"/>
                <a:ea typeface="Gill Sans Bold"/>
                <a:cs typeface="Gill Sans Bold"/>
                <a:sym typeface="Gill Sans Bold"/>
              </a:rPr>
              <a:t>11.1.4 Number of Means of Access </a:t>
            </a:r>
          </a:p>
          <a:p>
            <a:pPr algn="l" marL="0" indent="0" lvl="0">
              <a:lnSpc>
                <a:spcPts val="3779"/>
              </a:lnSpc>
            </a:pPr>
            <a:r>
              <a:rPr lang="en-US" sz="2699" spc="269">
                <a:solidFill>
                  <a:srgbClr val="12372A"/>
                </a:solidFill>
                <a:latin typeface="Gill Sans Light"/>
                <a:ea typeface="Gill Sans Light"/>
                <a:cs typeface="Gill Sans Light"/>
                <a:sym typeface="Gill Sans Light"/>
              </a:rPr>
              <a:t>A land development shall have one or more means of access in accordance with the below table:</a:t>
            </a:r>
          </a:p>
        </p:txBody>
      </p:sp>
      <p:sp>
        <p:nvSpPr>
          <p:cNvPr name="TextBox 11" id="11"/>
          <p:cNvSpPr txBox="true"/>
          <p:nvPr/>
        </p:nvSpPr>
        <p:spPr>
          <a:xfrm rot="-5400000">
            <a:off x="129312" y="3922686"/>
            <a:ext cx="3488236" cy="730034"/>
          </a:xfrm>
          <a:prstGeom prst="rect">
            <a:avLst/>
          </a:prstGeom>
        </p:spPr>
        <p:txBody>
          <a:bodyPr anchor="t" rtlCol="false" tIns="0" lIns="0" bIns="0" rIns="0">
            <a:spAutoFit/>
          </a:bodyPr>
          <a:lstStyle/>
          <a:p>
            <a:pPr algn="ctr">
              <a:lnSpc>
                <a:spcPts val="2799"/>
              </a:lnSpc>
            </a:pPr>
            <a:r>
              <a:rPr lang="en-US" sz="1999">
                <a:solidFill>
                  <a:srgbClr val="12372A"/>
                </a:solidFill>
                <a:latin typeface="Gill Sans Bold"/>
                <a:ea typeface="Gill Sans Bold"/>
                <a:cs typeface="Gill Sans Bold"/>
                <a:sym typeface="Gill Sans Bold"/>
              </a:rPr>
              <a:t>Required Number of Access Routes for Residential Areas</a:t>
            </a:r>
          </a:p>
        </p:txBody>
      </p:sp>
      <p:sp>
        <p:nvSpPr>
          <p:cNvPr name="TextBox 12" id="12"/>
          <p:cNvSpPr txBox="true"/>
          <p:nvPr/>
        </p:nvSpPr>
        <p:spPr>
          <a:xfrm rot="-5400000">
            <a:off x="354286" y="7774708"/>
            <a:ext cx="3390603" cy="1082350"/>
          </a:xfrm>
          <a:prstGeom prst="rect">
            <a:avLst/>
          </a:prstGeom>
        </p:spPr>
        <p:txBody>
          <a:bodyPr anchor="t" rtlCol="false" tIns="0" lIns="0" bIns="0" rIns="0">
            <a:spAutoFit/>
          </a:bodyPr>
          <a:lstStyle/>
          <a:p>
            <a:pPr algn="ctr">
              <a:lnSpc>
                <a:spcPts val="2799"/>
              </a:lnSpc>
            </a:pPr>
            <a:r>
              <a:rPr lang="en-US" sz="1999">
                <a:solidFill>
                  <a:srgbClr val="12372A"/>
                </a:solidFill>
                <a:latin typeface="Gill Sans Bold"/>
                <a:ea typeface="Gill Sans Bold"/>
                <a:cs typeface="Gill Sans Bold"/>
                <a:sym typeface="Gill Sans Bold"/>
              </a:rPr>
              <a:t>Required Number of Access Routes for Nonresidential Areas</a:t>
            </a:r>
          </a:p>
        </p:txBody>
      </p:sp>
      <p:sp>
        <p:nvSpPr>
          <p:cNvPr name="TextBox 13" id="13"/>
          <p:cNvSpPr txBox="true"/>
          <p:nvPr/>
        </p:nvSpPr>
        <p:spPr>
          <a:xfrm rot="0">
            <a:off x="-3274902" y="19583"/>
            <a:ext cx="13267155" cy="1202003"/>
          </a:xfrm>
          <a:prstGeom prst="rect">
            <a:avLst/>
          </a:prstGeom>
        </p:spPr>
        <p:txBody>
          <a:bodyPr anchor="t" rtlCol="false" tIns="0" lIns="0" bIns="0" rIns="0">
            <a:spAutoFit/>
          </a:bodyPr>
          <a:lstStyle/>
          <a:p>
            <a:pPr algn="ctr">
              <a:lnSpc>
                <a:spcPts val="9869"/>
              </a:lnSpc>
            </a:pPr>
            <a:r>
              <a:rPr lang="en-US" sz="7049">
                <a:solidFill>
                  <a:srgbClr val="FBFADA"/>
                </a:solidFill>
                <a:latin typeface="Open Sans Extra Bold"/>
                <a:ea typeface="Open Sans Extra Bold"/>
                <a:cs typeface="Open Sans Extra Bold"/>
                <a:sym typeface="Open Sans Extra Bold"/>
              </a:rPr>
              <a:t>NFPA 1141: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516434" y="3023575"/>
            <a:ext cx="5120375" cy="6671052"/>
            <a:chOff x="0" y="0"/>
            <a:chExt cx="1348576" cy="1756985"/>
          </a:xfrm>
        </p:grpSpPr>
        <p:sp>
          <p:nvSpPr>
            <p:cNvPr name="Freeform 3" id="3"/>
            <p:cNvSpPr/>
            <p:nvPr/>
          </p:nvSpPr>
          <p:spPr>
            <a:xfrm flipH="false" flipV="false" rot="0">
              <a:off x="0" y="0"/>
              <a:ext cx="1348576" cy="1756985"/>
            </a:xfrm>
            <a:custGeom>
              <a:avLst/>
              <a:gdLst/>
              <a:ahLst/>
              <a:cxnLst/>
              <a:rect r="r" b="b" t="t" l="l"/>
              <a:pathLst>
                <a:path h="1756985" w="1348576">
                  <a:moveTo>
                    <a:pt x="0" y="0"/>
                  </a:moveTo>
                  <a:lnTo>
                    <a:pt x="1348576" y="0"/>
                  </a:lnTo>
                  <a:lnTo>
                    <a:pt x="1348576" y="1756985"/>
                  </a:lnTo>
                  <a:lnTo>
                    <a:pt x="0" y="1756985"/>
                  </a:lnTo>
                  <a:close/>
                </a:path>
              </a:pathLst>
            </a:custGeom>
            <a:solidFill>
              <a:srgbClr val="436850"/>
            </a:solidFill>
          </p:spPr>
        </p:sp>
        <p:sp>
          <p:nvSpPr>
            <p:cNvPr name="TextBox 4" id="4"/>
            <p:cNvSpPr txBox="true"/>
            <p:nvPr/>
          </p:nvSpPr>
          <p:spPr>
            <a:xfrm>
              <a:off x="0" y="-57150"/>
              <a:ext cx="1348576" cy="1814135"/>
            </a:xfrm>
            <a:prstGeom prst="rect">
              <a:avLst/>
            </a:prstGeom>
          </p:spPr>
          <p:txBody>
            <a:bodyPr anchor="ctr" rtlCol="false" tIns="50800" lIns="50800" bIns="50800" rIns="50800"/>
            <a:lstStyle/>
            <a:p>
              <a:pPr algn="ctr">
                <a:lnSpc>
                  <a:spcPts val="3560"/>
                </a:lnSpc>
              </a:pPr>
            </a:p>
          </p:txBody>
        </p:sp>
      </p:grpSp>
      <p:sp>
        <p:nvSpPr>
          <p:cNvPr name="TextBox 5" id="5"/>
          <p:cNvSpPr txBox="true"/>
          <p:nvPr/>
        </p:nvSpPr>
        <p:spPr>
          <a:xfrm rot="0">
            <a:off x="2743944" y="112393"/>
            <a:ext cx="12800111" cy="1575439"/>
          </a:xfrm>
          <a:prstGeom prst="rect">
            <a:avLst/>
          </a:prstGeom>
        </p:spPr>
        <p:txBody>
          <a:bodyPr anchor="t" rtlCol="false" tIns="0" lIns="0" bIns="0" rIns="0">
            <a:spAutoFit/>
          </a:bodyPr>
          <a:lstStyle/>
          <a:p>
            <a:pPr algn="ctr" marL="0" indent="0" lvl="0">
              <a:lnSpc>
                <a:spcPts val="11309"/>
              </a:lnSpc>
            </a:pPr>
            <a:r>
              <a:rPr lang="en-US" sz="8699" spc="260">
                <a:solidFill>
                  <a:srgbClr val="12372A"/>
                </a:solidFill>
                <a:latin typeface="Gill Sans Bold"/>
                <a:ea typeface="Gill Sans Bold"/>
                <a:cs typeface="Gill Sans Bold"/>
                <a:sym typeface="Gill Sans Bold"/>
              </a:rPr>
              <a:t>AREA OF CONCERN</a:t>
            </a:r>
          </a:p>
        </p:txBody>
      </p:sp>
      <p:sp>
        <p:nvSpPr>
          <p:cNvPr name="TextBox 6" id="6"/>
          <p:cNvSpPr txBox="true"/>
          <p:nvPr/>
        </p:nvSpPr>
        <p:spPr>
          <a:xfrm rot="0">
            <a:off x="12528476" y="3387466"/>
            <a:ext cx="5096292" cy="5486386"/>
          </a:xfrm>
          <a:prstGeom prst="rect">
            <a:avLst/>
          </a:prstGeom>
        </p:spPr>
        <p:txBody>
          <a:bodyPr anchor="t" rtlCol="false" tIns="0" lIns="0" bIns="0" rIns="0">
            <a:spAutoFit/>
          </a:bodyPr>
          <a:lstStyle/>
          <a:p>
            <a:pPr algn="ctr">
              <a:lnSpc>
                <a:spcPts val="5457"/>
              </a:lnSpc>
            </a:pPr>
            <a:r>
              <a:rPr lang="en-US" sz="4365" spc="436">
                <a:solidFill>
                  <a:srgbClr val="FBFADA"/>
                </a:solidFill>
                <a:latin typeface="Inter Light"/>
                <a:ea typeface="Inter Light"/>
                <a:cs typeface="Inter Light"/>
                <a:sym typeface="Inter Light"/>
              </a:rPr>
              <a:t>114 Homes</a:t>
            </a:r>
          </a:p>
          <a:p>
            <a:pPr algn="ctr">
              <a:lnSpc>
                <a:spcPts val="5457"/>
              </a:lnSpc>
            </a:pPr>
            <a:r>
              <a:rPr lang="en-US" sz="4365" spc="436">
                <a:solidFill>
                  <a:srgbClr val="FBFADA"/>
                </a:solidFill>
                <a:latin typeface="Inter Light"/>
                <a:ea typeface="Inter Light"/>
                <a:cs typeface="Inter Light"/>
                <a:sym typeface="Inter Light"/>
              </a:rPr>
              <a:t>Trevor, Regent and Selby Streets</a:t>
            </a:r>
          </a:p>
          <a:p>
            <a:pPr algn="ctr">
              <a:lnSpc>
                <a:spcPts val="5457"/>
              </a:lnSpc>
            </a:pPr>
          </a:p>
          <a:p>
            <a:pPr algn="ctr">
              <a:lnSpc>
                <a:spcPts val="5457"/>
              </a:lnSpc>
            </a:pPr>
          </a:p>
          <a:p>
            <a:pPr algn="ctr" marL="0" indent="0" lvl="0">
              <a:lnSpc>
                <a:spcPts val="5457"/>
              </a:lnSpc>
            </a:pPr>
            <a:r>
              <a:rPr lang="en-US" sz="4365" spc="436">
                <a:solidFill>
                  <a:srgbClr val="FBFADA"/>
                </a:solidFill>
                <a:latin typeface="Inter Light"/>
                <a:ea typeface="Inter Light"/>
                <a:cs typeface="Inter Light"/>
                <a:sym typeface="Inter Light"/>
              </a:rPr>
              <a:t>ONE WAY IN  &amp; ONE WAY OUT </a:t>
            </a:r>
          </a:p>
        </p:txBody>
      </p:sp>
      <p:sp>
        <p:nvSpPr>
          <p:cNvPr name="Freeform 7" id="7"/>
          <p:cNvSpPr/>
          <p:nvPr/>
        </p:nvSpPr>
        <p:spPr>
          <a:xfrm flipH="false" flipV="false" rot="0">
            <a:off x="1453798" y="1687832"/>
            <a:ext cx="10305132" cy="8522164"/>
          </a:xfrm>
          <a:custGeom>
            <a:avLst/>
            <a:gdLst/>
            <a:ahLst/>
            <a:cxnLst/>
            <a:rect r="r" b="b" t="t" l="l"/>
            <a:pathLst>
              <a:path h="8522164" w="10305132">
                <a:moveTo>
                  <a:pt x="0" y="0"/>
                </a:moveTo>
                <a:lnTo>
                  <a:pt x="10305133" y="0"/>
                </a:lnTo>
                <a:lnTo>
                  <a:pt x="10305133" y="8522164"/>
                </a:lnTo>
                <a:lnTo>
                  <a:pt x="0" y="8522164"/>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2340548" y="3241455"/>
            <a:ext cx="13606905" cy="2970911"/>
          </a:xfrm>
          <a:prstGeom prst="rect">
            <a:avLst/>
          </a:prstGeom>
        </p:spPr>
        <p:txBody>
          <a:bodyPr anchor="t" rtlCol="false" tIns="0" lIns="0" bIns="0" rIns="0">
            <a:spAutoFit/>
          </a:bodyPr>
          <a:lstStyle/>
          <a:p>
            <a:pPr algn="ctr">
              <a:lnSpc>
                <a:spcPts val="7924"/>
              </a:lnSpc>
              <a:spcBef>
                <a:spcPct val="0"/>
              </a:spcBef>
            </a:pPr>
            <a:r>
              <a:rPr lang="en-US" sz="5660">
                <a:solidFill>
                  <a:srgbClr val="FBFADA"/>
                </a:solidFill>
                <a:latin typeface="Inter Bold"/>
                <a:ea typeface="Inter Bold"/>
                <a:cs typeface="Inter Bold"/>
                <a:sym typeface="Inter Bold"/>
              </a:rPr>
              <a:t>Inadequate access and egress routes have been responsible for hundreds of fatalities over recent years.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59474" y="8853950"/>
            <a:ext cx="18333016" cy="2402628"/>
            <a:chOff x="0" y="0"/>
            <a:chExt cx="4828449" cy="632791"/>
          </a:xfrm>
        </p:grpSpPr>
        <p:sp>
          <p:nvSpPr>
            <p:cNvPr name="Freeform 3" id="3"/>
            <p:cNvSpPr/>
            <p:nvPr/>
          </p:nvSpPr>
          <p:spPr>
            <a:xfrm flipH="false" flipV="false" rot="0">
              <a:off x="0" y="0"/>
              <a:ext cx="4828449" cy="632791"/>
            </a:xfrm>
            <a:custGeom>
              <a:avLst/>
              <a:gdLst/>
              <a:ahLst/>
              <a:cxnLst/>
              <a:rect r="r" b="b" t="t" l="l"/>
              <a:pathLst>
                <a:path h="632791" w="4828449">
                  <a:moveTo>
                    <a:pt x="0" y="0"/>
                  </a:moveTo>
                  <a:lnTo>
                    <a:pt x="4828449" y="0"/>
                  </a:lnTo>
                  <a:lnTo>
                    <a:pt x="4828449" y="632791"/>
                  </a:lnTo>
                  <a:lnTo>
                    <a:pt x="0" y="632791"/>
                  </a:lnTo>
                  <a:close/>
                </a:path>
              </a:pathLst>
            </a:custGeom>
            <a:solidFill>
              <a:srgbClr val="4F6F52"/>
            </a:solidFill>
          </p:spPr>
        </p:sp>
        <p:sp>
          <p:nvSpPr>
            <p:cNvPr name="TextBox 4" id="4"/>
            <p:cNvSpPr txBox="true"/>
            <p:nvPr/>
          </p:nvSpPr>
          <p:spPr>
            <a:xfrm>
              <a:off x="0" y="-57150"/>
              <a:ext cx="4828449" cy="689941"/>
            </a:xfrm>
            <a:prstGeom prst="rect">
              <a:avLst/>
            </a:prstGeom>
          </p:spPr>
          <p:txBody>
            <a:bodyPr anchor="ctr" rtlCol="false" tIns="50800" lIns="50800" bIns="50800" rIns="50800"/>
            <a:lstStyle/>
            <a:p>
              <a:pPr algn="ctr">
                <a:lnSpc>
                  <a:spcPts val="3560"/>
                </a:lnSpc>
              </a:pPr>
            </a:p>
          </p:txBody>
        </p:sp>
      </p:grpSp>
      <p:grpSp>
        <p:nvGrpSpPr>
          <p:cNvPr name="Group 5" id="5"/>
          <p:cNvGrpSpPr/>
          <p:nvPr/>
        </p:nvGrpSpPr>
        <p:grpSpPr>
          <a:xfrm rot="0">
            <a:off x="-359474" y="-188791"/>
            <a:ext cx="10188861" cy="9447091"/>
            <a:chOff x="0" y="0"/>
            <a:chExt cx="1578521" cy="1463602"/>
          </a:xfrm>
        </p:grpSpPr>
        <p:sp>
          <p:nvSpPr>
            <p:cNvPr name="Freeform 6" id="6"/>
            <p:cNvSpPr/>
            <p:nvPr/>
          </p:nvSpPr>
          <p:spPr>
            <a:xfrm flipH="false" flipV="false" rot="0">
              <a:off x="0" y="0"/>
              <a:ext cx="1578521" cy="1463602"/>
            </a:xfrm>
            <a:custGeom>
              <a:avLst/>
              <a:gdLst/>
              <a:ahLst/>
              <a:cxnLst/>
              <a:rect r="r" b="b" t="t" l="l"/>
              <a:pathLst>
                <a:path h="1463602" w="1578521">
                  <a:moveTo>
                    <a:pt x="0" y="0"/>
                  </a:moveTo>
                  <a:lnTo>
                    <a:pt x="1578521" y="0"/>
                  </a:lnTo>
                  <a:lnTo>
                    <a:pt x="1578521" y="1463602"/>
                  </a:lnTo>
                  <a:lnTo>
                    <a:pt x="0" y="1463602"/>
                  </a:lnTo>
                  <a:close/>
                </a:path>
              </a:pathLst>
            </a:custGeom>
            <a:blipFill>
              <a:blip r:embed="rId2"/>
              <a:stretch>
                <a:fillRect l="-28459" t="-10419" r="-24554" b="0"/>
              </a:stretch>
            </a:blipFill>
          </p:spPr>
        </p:sp>
      </p:grpSp>
      <p:grpSp>
        <p:nvGrpSpPr>
          <p:cNvPr name="Group 7" id="7"/>
          <p:cNvGrpSpPr/>
          <p:nvPr/>
        </p:nvGrpSpPr>
        <p:grpSpPr>
          <a:xfrm rot="0">
            <a:off x="4284656" y="0"/>
            <a:ext cx="14003344" cy="10287000"/>
            <a:chOff x="0" y="0"/>
            <a:chExt cx="3688124" cy="2709333"/>
          </a:xfrm>
        </p:grpSpPr>
        <p:sp>
          <p:nvSpPr>
            <p:cNvPr name="Freeform 8" id="8"/>
            <p:cNvSpPr/>
            <p:nvPr/>
          </p:nvSpPr>
          <p:spPr>
            <a:xfrm flipH="false" flipV="false" rot="0">
              <a:off x="0" y="0"/>
              <a:ext cx="3688124" cy="2709333"/>
            </a:xfrm>
            <a:custGeom>
              <a:avLst/>
              <a:gdLst/>
              <a:ahLst/>
              <a:cxnLst/>
              <a:rect r="r" b="b" t="t" l="l"/>
              <a:pathLst>
                <a:path h="2709333" w="3688124">
                  <a:moveTo>
                    <a:pt x="0" y="0"/>
                  </a:moveTo>
                  <a:lnTo>
                    <a:pt x="3688124" y="0"/>
                  </a:lnTo>
                  <a:lnTo>
                    <a:pt x="3688124" y="2709333"/>
                  </a:lnTo>
                  <a:lnTo>
                    <a:pt x="0" y="2709333"/>
                  </a:lnTo>
                  <a:close/>
                </a:path>
              </a:pathLst>
            </a:custGeom>
            <a:solidFill>
              <a:srgbClr val="FFFFFF"/>
            </a:solidFill>
          </p:spPr>
        </p:sp>
        <p:sp>
          <p:nvSpPr>
            <p:cNvPr name="TextBox 9" id="9"/>
            <p:cNvSpPr txBox="true"/>
            <p:nvPr/>
          </p:nvSpPr>
          <p:spPr>
            <a:xfrm>
              <a:off x="0" y="-57150"/>
              <a:ext cx="3688124" cy="2766483"/>
            </a:xfrm>
            <a:prstGeom prst="rect">
              <a:avLst/>
            </a:prstGeom>
          </p:spPr>
          <p:txBody>
            <a:bodyPr anchor="ctr" rtlCol="false" tIns="50800" lIns="50800" bIns="50800" rIns="50800"/>
            <a:lstStyle/>
            <a:p>
              <a:pPr algn="ctr">
                <a:lnSpc>
                  <a:spcPts val="3560"/>
                </a:lnSpc>
              </a:pPr>
            </a:p>
          </p:txBody>
        </p:sp>
      </p:grpSp>
      <p:sp>
        <p:nvSpPr>
          <p:cNvPr name="TextBox 10" id="10"/>
          <p:cNvSpPr txBox="true"/>
          <p:nvPr/>
        </p:nvSpPr>
        <p:spPr>
          <a:xfrm rot="0">
            <a:off x="4544456" y="39036"/>
            <a:ext cx="13855975" cy="2168943"/>
          </a:xfrm>
          <a:prstGeom prst="rect">
            <a:avLst/>
          </a:prstGeom>
        </p:spPr>
        <p:txBody>
          <a:bodyPr anchor="t" rtlCol="false" tIns="0" lIns="0" bIns="0" rIns="0">
            <a:spAutoFit/>
          </a:bodyPr>
          <a:lstStyle/>
          <a:p>
            <a:pPr algn="ctr">
              <a:lnSpc>
                <a:spcPts val="8320"/>
              </a:lnSpc>
            </a:pPr>
            <a:r>
              <a:rPr lang="en-US" sz="6400" spc="192">
                <a:solidFill>
                  <a:srgbClr val="12372A"/>
                </a:solidFill>
                <a:latin typeface="Gill Sans Bold"/>
                <a:ea typeface="Gill Sans Bold"/>
                <a:cs typeface="Gill Sans Bold"/>
                <a:sym typeface="Gill Sans Bold"/>
              </a:rPr>
              <a:t>LIMITED EGRESS </a:t>
            </a:r>
          </a:p>
          <a:p>
            <a:pPr algn="ctr">
              <a:lnSpc>
                <a:spcPts val="3900"/>
              </a:lnSpc>
            </a:pPr>
            <a:r>
              <a:rPr lang="en-US" sz="3000" spc="90">
                <a:solidFill>
                  <a:srgbClr val="12372A"/>
                </a:solidFill>
                <a:latin typeface="Gill Sans Bold"/>
                <a:ea typeface="Gill Sans Bold"/>
                <a:cs typeface="Gill Sans Bold"/>
                <a:sym typeface="Gill Sans Bold"/>
              </a:rPr>
              <a:t>leading to negative outcomes </a:t>
            </a:r>
          </a:p>
          <a:p>
            <a:pPr algn="ctr" marL="0" indent="0" lvl="0">
              <a:lnSpc>
                <a:spcPts val="3900"/>
              </a:lnSpc>
            </a:pPr>
            <a:r>
              <a:rPr lang="en-US" sz="3000" spc="90">
                <a:solidFill>
                  <a:srgbClr val="12372A"/>
                </a:solidFill>
                <a:latin typeface="Gill Sans Bold"/>
                <a:ea typeface="Gill Sans Bold"/>
                <a:cs typeface="Gill Sans Bold"/>
                <a:sym typeface="Gill Sans Bold"/>
              </a:rPr>
              <a:t>during wildfire evacuations</a:t>
            </a:r>
          </a:p>
        </p:txBody>
      </p:sp>
      <p:sp>
        <p:nvSpPr>
          <p:cNvPr name="TextBox 11" id="11"/>
          <p:cNvSpPr txBox="true"/>
          <p:nvPr/>
        </p:nvSpPr>
        <p:spPr>
          <a:xfrm rot="0">
            <a:off x="4860959" y="2206476"/>
            <a:ext cx="13112583" cy="7848788"/>
          </a:xfrm>
          <a:prstGeom prst="rect">
            <a:avLst/>
          </a:prstGeom>
        </p:spPr>
        <p:txBody>
          <a:bodyPr anchor="t" rtlCol="false" tIns="0" lIns="0" bIns="0" rIns="0">
            <a:spAutoFit/>
          </a:bodyPr>
          <a:lstStyle/>
          <a:p>
            <a:pPr algn="l">
              <a:lnSpc>
                <a:spcPts val="3079"/>
              </a:lnSpc>
            </a:pPr>
            <a:r>
              <a:rPr lang="en-US" sz="2199">
                <a:solidFill>
                  <a:srgbClr val="12372A"/>
                </a:solidFill>
                <a:latin typeface="Gill Sans Bold"/>
                <a:ea typeface="Gill Sans Bold"/>
                <a:cs typeface="Gill Sans Bold"/>
                <a:sym typeface="Gill Sans Bold"/>
              </a:rPr>
              <a:t>New South Wales Bushfires (2019-2020)</a:t>
            </a:r>
          </a:p>
          <a:p>
            <a:pPr algn="l">
              <a:lnSpc>
                <a:spcPts val="3079"/>
              </a:lnSpc>
            </a:pPr>
            <a:r>
              <a:rPr lang="en-US" sz="2199">
                <a:solidFill>
                  <a:srgbClr val="12372A"/>
                </a:solidFill>
                <a:latin typeface="Gill Sans Light Italics"/>
                <a:ea typeface="Gill Sans Light Italics"/>
                <a:cs typeface="Gill Sans Light Italics"/>
                <a:sym typeface="Gill Sans Light Italics"/>
              </a:rPr>
              <a:t>Black Summer Bushfires Report:</a:t>
            </a:r>
          </a:p>
          <a:p>
            <a:pPr algn="l">
              <a:lnSpc>
                <a:spcPts val="3079"/>
              </a:lnSpc>
            </a:pPr>
            <a:r>
              <a:rPr lang="en-US" sz="2199">
                <a:solidFill>
                  <a:srgbClr val="12372A"/>
                </a:solidFill>
                <a:latin typeface="Gill Sans Light"/>
                <a:ea typeface="Gill Sans Light"/>
                <a:cs typeface="Gill Sans Light"/>
                <a:sym typeface="Gill Sans Light"/>
              </a:rPr>
              <a:t>"The fires resulted in </a:t>
            </a:r>
            <a:r>
              <a:rPr lang="en-US" sz="2199" u="sng">
                <a:solidFill>
                  <a:srgbClr val="12372A"/>
                </a:solidFill>
                <a:latin typeface="Gill Sans Bold"/>
                <a:ea typeface="Gill Sans Bold"/>
                <a:cs typeface="Gill Sans Bold"/>
                <a:sym typeface="Gill Sans Bold"/>
              </a:rPr>
              <a:t>26 fatalities</a:t>
            </a:r>
            <a:r>
              <a:rPr lang="en-US" sz="2199">
                <a:solidFill>
                  <a:srgbClr val="12372A"/>
                </a:solidFill>
                <a:latin typeface="Gill Sans Light"/>
                <a:ea typeface="Gill Sans Light"/>
                <a:cs typeface="Gill Sans Light"/>
                <a:sym typeface="Gill Sans Light"/>
              </a:rPr>
              <a:t>, with significant impact attributed to the limited evacuation routes and the rapid spread of fires in areas with only one point of ingress and egress“</a:t>
            </a:r>
          </a:p>
          <a:p>
            <a:pPr algn="l">
              <a:lnSpc>
                <a:spcPts val="3079"/>
              </a:lnSpc>
            </a:pPr>
            <a:r>
              <a:rPr lang="en-US" sz="2199">
                <a:solidFill>
                  <a:srgbClr val="12372A"/>
                </a:solidFill>
                <a:latin typeface="Gill Sans Light"/>
                <a:ea typeface="Gill Sans Light"/>
                <a:cs typeface="Gill Sans Light"/>
                <a:sym typeface="Gill Sans Light"/>
              </a:rPr>
              <a:t> (Black Summer Bushfires Report, p. 65)​ (</a:t>
            </a:r>
            <a:r>
              <a:rPr lang="en-US" sz="2199" u="sng">
                <a:solidFill>
                  <a:srgbClr val="12372A"/>
                </a:solidFill>
                <a:latin typeface="Gill Sans Light"/>
                <a:ea typeface="Gill Sans Light"/>
                <a:cs typeface="Gill Sans Light"/>
                <a:sym typeface="Gill Sans Light"/>
                <a:hlinkClick r:id="rId3" tooltip="https://knowledge.aidr.org.au/resources/black-summer-bushfires-nsw-2019-20/"/>
              </a:rPr>
              <a:t>Australian Disaster Resilience Hub</a:t>
            </a:r>
            <a:r>
              <a:rPr lang="en-US" sz="2199">
                <a:solidFill>
                  <a:srgbClr val="12372A"/>
                </a:solidFill>
                <a:latin typeface="Gill Sans Light"/>
                <a:ea typeface="Gill Sans Light"/>
                <a:cs typeface="Gill Sans Light"/>
                <a:sym typeface="Gill Sans Light"/>
              </a:rPr>
              <a:t>)​ (</a:t>
            </a:r>
            <a:r>
              <a:rPr lang="en-US" sz="2199" u="sng">
                <a:solidFill>
                  <a:srgbClr val="12372A"/>
                </a:solidFill>
                <a:latin typeface="Gill Sans Light"/>
                <a:ea typeface="Gill Sans Light"/>
                <a:cs typeface="Gill Sans Light"/>
                <a:sym typeface="Gill Sans Light"/>
                <a:hlinkClick r:id="rId4" tooltip="https://www2.environment.nsw.gov.au/topics/fire/park-recovery-and-rehabilitation/recovering-from-2019-20-fires/understanding-the-impact-of-the-2019-20-fires"/>
              </a:rPr>
              <a:t>NSW Environment and Heritage</a:t>
            </a:r>
            <a:r>
              <a:rPr lang="en-US" sz="2199">
                <a:solidFill>
                  <a:srgbClr val="12372A"/>
                </a:solidFill>
                <a:latin typeface="Gill Sans Light"/>
                <a:ea typeface="Gill Sans Light"/>
                <a:cs typeface="Gill Sans Light"/>
                <a:sym typeface="Gill Sans Light"/>
              </a:rPr>
              <a:t>)</a:t>
            </a:r>
          </a:p>
          <a:p>
            <a:pPr algn="l">
              <a:lnSpc>
                <a:spcPts val="3079"/>
              </a:lnSpc>
            </a:pPr>
          </a:p>
          <a:p>
            <a:pPr algn="l">
              <a:lnSpc>
                <a:spcPts val="3079"/>
              </a:lnSpc>
            </a:pPr>
            <a:r>
              <a:rPr lang="en-US" sz="2199">
                <a:solidFill>
                  <a:srgbClr val="12372A"/>
                </a:solidFill>
                <a:latin typeface="Gill Sans Bold"/>
                <a:ea typeface="Gill Sans Bold"/>
                <a:cs typeface="Gill Sans Bold"/>
                <a:sym typeface="Gill Sans Bold"/>
              </a:rPr>
              <a:t>Lahaina Fire</a:t>
            </a:r>
          </a:p>
          <a:p>
            <a:pPr algn="l">
              <a:lnSpc>
                <a:spcPts val="3079"/>
              </a:lnSpc>
            </a:pPr>
            <a:r>
              <a:rPr lang="en-US" sz="2199">
                <a:solidFill>
                  <a:srgbClr val="12372A"/>
                </a:solidFill>
                <a:latin typeface="Gill Sans Light Italics"/>
                <a:ea typeface="Gill Sans Light Italics"/>
                <a:cs typeface="Gill Sans Light Italics"/>
                <a:sym typeface="Gill Sans Light Italics"/>
              </a:rPr>
              <a:t>Lahaina Fire Comprehensive Timeline Report:</a:t>
            </a:r>
          </a:p>
          <a:p>
            <a:pPr algn="l">
              <a:lnSpc>
                <a:spcPts val="3079"/>
              </a:lnSpc>
            </a:pPr>
            <a:r>
              <a:rPr lang="en-US" sz="2199">
                <a:solidFill>
                  <a:srgbClr val="12372A"/>
                </a:solidFill>
                <a:latin typeface="Gill Sans Light"/>
                <a:ea typeface="Gill Sans Light"/>
                <a:cs typeface="Gill Sans Light"/>
                <a:sym typeface="Gill Sans Light"/>
              </a:rPr>
              <a:t>"Approximately 20% of Hawaiʻi's developed communities have only one point of ingress and egress. The limited evacuation routes during the Lahaina fire on August 8, 2023, led to severe traffic congestion and delays, significantly impacting the ability of residents to evacuate quickly, contributing to the tragic outcomes - </a:t>
            </a:r>
            <a:r>
              <a:rPr lang="en-US" sz="2199" u="sng">
                <a:solidFill>
                  <a:srgbClr val="12372A"/>
                </a:solidFill>
                <a:latin typeface="Gill Sans Bold"/>
                <a:ea typeface="Gill Sans Bold"/>
                <a:cs typeface="Gill Sans Bold"/>
                <a:sym typeface="Gill Sans Bold"/>
              </a:rPr>
              <a:t>102 fatalities;</a:t>
            </a:r>
            <a:r>
              <a:rPr lang="en-US" sz="2199">
                <a:solidFill>
                  <a:srgbClr val="12372A"/>
                </a:solidFill>
                <a:latin typeface="Gill Sans Light"/>
                <a:ea typeface="Gill Sans Light"/>
                <a:cs typeface="Gill Sans Light"/>
                <a:sym typeface="Gill Sans Light"/>
              </a:rPr>
              <a:t>"​ (</a:t>
            </a:r>
            <a:r>
              <a:rPr lang="en-US" sz="2199" u="sng">
                <a:solidFill>
                  <a:srgbClr val="12372A"/>
                </a:solidFill>
                <a:latin typeface="Gill Sans Light"/>
                <a:ea typeface="Gill Sans Light"/>
                <a:cs typeface="Gill Sans Light"/>
                <a:sym typeface="Gill Sans Light"/>
                <a:hlinkClick r:id="rId5" tooltip="https://fsri.org/research-update/lahaina-fire-comprehensive-timeline-report-released-attorney-general-hawaii"/>
              </a:rPr>
              <a:t>FSRI</a:t>
            </a:r>
            <a:r>
              <a:rPr lang="en-US" sz="2199">
                <a:solidFill>
                  <a:srgbClr val="12372A"/>
                </a:solidFill>
                <a:latin typeface="Gill Sans Light"/>
                <a:ea typeface="Gill Sans Light"/>
                <a:cs typeface="Gill Sans Light"/>
                <a:sym typeface="Gill Sans Light"/>
              </a:rPr>
              <a:t>)​ (</a:t>
            </a:r>
            <a:r>
              <a:rPr lang="en-US" sz="2199" u="sng">
                <a:solidFill>
                  <a:srgbClr val="12372A"/>
                </a:solidFill>
                <a:latin typeface="Gill Sans Light"/>
                <a:ea typeface="Gill Sans Light"/>
                <a:cs typeface="Gill Sans Light"/>
                <a:sym typeface="Gill Sans Light"/>
                <a:hlinkClick r:id="rId6" tooltip="https://www.usfa.fema.gov/blog/lahaina-hawaii-fire-timeline-report/"/>
              </a:rPr>
              <a:t>U.S. Fire Administration</a:t>
            </a:r>
            <a:r>
              <a:rPr lang="en-US" sz="2199">
                <a:solidFill>
                  <a:srgbClr val="12372A"/>
                </a:solidFill>
                <a:latin typeface="Gill Sans Light"/>
                <a:ea typeface="Gill Sans Light"/>
                <a:cs typeface="Gill Sans Light"/>
                <a:sym typeface="Gill Sans Light"/>
              </a:rPr>
              <a:t>).</a:t>
            </a:r>
          </a:p>
          <a:p>
            <a:pPr algn="l">
              <a:lnSpc>
                <a:spcPts val="3079"/>
              </a:lnSpc>
            </a:pPr>
          </a:p>
          <a:p>
            <a:pPr algn="l">
              <a:lnSpc>
                <a:spcPts val="3079"/>
              </a:lnSpc>
            </a:pPr>
            <a:r>
              <a:rPr lang="en-US" sz="2199">
                <a:solidFill>
                  <a:srgbClr val="12372A"/>
                </a:solidFill>
                <a:latin typeface="Gill Sans Bold"/>
                <a:ea typeface="Gill Sans Bold"/>
                <a:cs typeface="Gill Sans Bold"/>
                <a:sym typeface="Gill Sans Bold"/>
              </a:rPr>
              <a:t>Camp Fire </a:t>
            </a:r>
          </a:p>
          <a:p>
            <a:pPr algn="l">
              <a:lnSpc>
                <a:spcPts val="3079"/>
              </a:lnSpc>
            </a:pPr>
            <a:r>
              <a:rPr lang="en-US" sz="2199">
                <a:solidFill>
                  <a:srgbClr val="12372A"/>
                </a:solidFill>
                <a:latin typeface="Gill Sans Light Italics"/>
                <a:ea typeface="Gill Sans Light Italics"/>
                <a:cs typeface="Gill Sans Light Italics"/>
                <a:sym typeface="Gill Sans Light Italics"/>
              </a:rPr>
              <a:t>NIST Technical Note 2252: A Case Study of the Camp Fire - Notification, Evacuation, Traffic, and Temporary Refuge Areas (NETTRA):  </a:t>
            </a:r>
            <a:r>
              <a:rPr lang="en-US" sz="2199" u="sng">
                <a:solidFill>
                  <a:srgbClr val="12372A"/>
                </a:solidFill>
                <a:latin typeface="Gill Sans Bold"/>
                <a:ea typeface="Gill Sans Bold"/>
                <a:cs typeface="Gill Sans Bold"/>
                <a:sym typeface="Gill Sans Bold"/>
              </a:rPr>
              <a:t>86 fatalities</a:t>
            </a:r>
          </a:p>
          <a:p>
            <a:pPr algn="l">
              <a:lnSpc>
                <a:spcPts val="3079"/>
              </a:lnSpc>
            </a:pPr>
            <a:r>
              <a:rPr lang="en-US" sz="2199">
                <a:solidFill>
                  <a:srgbClr val="12372A"/>
                </a:solidFill>
                <a:latin typeface="Gill Sans Light"/>
                <a:ea typeface="Gill Sans Light"/>
                <a:cs typeface="Gill Sans Light"/>
                <a:sym typeface="Gill Sans Light"/>
              </a:rPr>
              <a:t>"Evacuation was constrained by burnovers that closed the main egress artery... The presence of only one egress route in some areas severely limited the ability to evacuate safely and quickly" </a:t>
            </a:r>
          </a:p>
          <a:p>
            <a:pPr algn="l">
              <a:lnSpc>
                <a:spcPts val="3079"/>
              </a:lnSpc>
            </a:pPr>
            <a:r>
              <a:rPr lang="en-US" sz="2199">
                <a:solidFill>
                  <a:srgbClr val="12372A"/>
                </a:solidFill>
                <a:latin typeface="Gill Sans Light"/>
                <a:ea typeface="Gill Sans Light"/>
                <a:cs typeface="Gill Sans Light"/>
                <a:sym typeface="Gill Sans Light"/>
              </a:rPr>
              <a:t>(NIST Technical Note 2252, p. 65). </a:t>
            </a:r>
            <a:r>
              <a:rPr lang="en-US" sz="2199" u="sng">
                <a:solidFill>
                  <a:srgbClr val="12372A"/>
                </a:solidFill>
                <a:latin typeface="Gill Sans Light"/>
                <a:ea typeface="Gill Sans Light"/>
                <a:cs typeface="Gill Sans Light"/>
                <a:sym typeface="Gill Sans Light"/>
                <a:hlinkClick r:id="rId7" tooltip="https://www.nist.gov/publications/case-study-camp-fire-notification-evacuation-traffic-and-temporary-refuge-areas-nettra"/>
              </a:rPr>
              <a:t>NIST Technical Note 2252: A Case Study of the Camp Fire - Notification, Evacuation, Traffic, and Temporary Refuge Areas (NETTRA)</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6805403"/>
            <a:chOff x="0" y="0"/>
            <a:chExt cx="2320999" cy="863699"/>
          </a:xfrm>
        </p:grpSpPr>
        <p:sp>
          <p:nvSpPr>
            <p:cNvPr name="Freeform 3" id="3"/>
            <p:cNvSpPr/>
            <p:nvPr/>
          </p:nvSpPr>
          <p:spPr>
            <a:xfrm flipH="false" flipV="false" rot="0">
              <a:off x="0" y="0"/>
              <a:ext cx="2320999" cy="863700"/>
            </a:xfrm>
            <a:custGeom>
              <a:avLst/>
              <a:gdLst/>
              <a:ahLst/>
              <a:cxnLst/>
              <a:rect r="r" b="b" t="t" l="l"/>
              <a:pathLst>
                <a:path h="863700" w="2320999">
                  <a:moveTo>
                    <a:pt x="0" y="0"/>
                  </a:moveTo>
                  <a:lnTo>
                    <a:pt x="2320999" y="0"/>
                  </a:lnTo>
                  <a:lnTo>
                    <a:pt x="2320999" y="863700"/>
                  </a:lnTo>
                  <a:lnTo>
                    <a:pt x="0" y="863700"/>
                  </a:lnTo>
                  <a:close/>
                </a:path>
              </a:pathLst>
            </a:custGeom>
            <a:blipFill>
              <a:blip r:embed="rId2"/>
              <a:stretch>
                <a:fillRect l="0" t="-31923" r="-6892" b="-35041"/>
              </a:stretch>
            </a:blipFill>
          </p:spPr>
        </p:sp>
      </p:grpSp>
      <p:sp>
        <p:nvSpPr>
          <p:cNvPr name="TextBox 4" id="4"/>
          <p:cNvSpPr txBox="true"/>
          <p:nvPr/>
        </p:nvSpPr>
        <p:spPr>
          <a:xfrm rot="0">
            <a:off x="4494029" y="7381384"/>
            <a:ext cx="9299941" cy="2327205"/>
          </a:xfrm>
          <a:prstGeom prst="rect">
            <a:avLst/>
          </a:prstGeom>
        </p:spPr>
        <p:txBody>
          <a:bodyPr anchor="t" rtlCol="false" tIns="0" lIns="0" bIns="0" rIns="0">
            <a:spAutoFit/>
          </a:bodyPr>
          <a:lstStyle/>
          <a:p>
            <a:pPr algn="ctr">
              <a:lnSpc>
                <a:spcPts val="5778"/>
              </a:lnSpc>
            </a:pPr>
            <a:r>
              <a:rPr lang="en-US" sz="5400" spc="162">
                <a:solidFill>
                  <a:srgbClr val="12372A"/>
                </a:solidFill>
                <a:latin typeface="Gill Sans Bold"/>
                <a:ea typeface="Gill Sans Bold"/>
                <a:cs typeface="Gill Sans Bold"/>
                <a:sym typeface="Gill Sans Bold"/>
              </a:rPr>
              <a:t>Example of:</a:t>
            </a:r>
          </a:p>
          <a:p>
            <a:pPr algn="ctr" marL="0" indent="0" lvl="0">
              <a:lnSpc>
                <a:spcPts val="5778"/>
              </a:lnSpc>
            </a:pPr>
            <a:r>
              <a:rPr lang="en-US" sz="5400" spc="162">
                <a:solidFill>
                  <a:srgbClr val="12372A"/>
                </a:solidFill>
                <a:latin typeface="Gill Sans Bold"/>
                <a:ea typeface="Gill Sans Bold"/>
                <a:cs typeface="Gill Sans Bold"/>
                <a:sym typeface="Gill Sans Bold"/>
              </a:rPr>
              <a:t>REACTIVE Secondary Access Routes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7742" y="213866"/>
            <a:ext cx="12888653" cy="9859269"/>
          </a:xfrm>
          <a:custGeom>
            <a:avLst/>
            <a:gdLst/>
            <a:ahLst/>
            <a:cxnLst/>
            <a:rect r="r" b="b" t="t" l="l"/>
            <a:pathLst>
              <a:path h="9859269" w="12888653">
                <a:moveTo>
                  <a:pt x="0" y="0"/>
                </a:moveTo>
                <a:lnTo>
                  <a:pt x="12888653" y="0"/>
                </a:lnTo>
                <a:lnTo>
                  <a:pt x="12888653" y="9859268"/>
                </a:lnTo>
                <a:lnTo>
                  <a:pt x="0" y="9859268"/>
                </a:lnTo>
                <a:lnTo>
                  <a:pt x="0" y="0"/>
                </a:lnTo>
                <a:close/>
              </a:path>
            </a:pathLst>
          </a:custGeom>
          <a:blipFill>
            <a:blip r:embed="rId2"/>
            <a:stretch>
              <a:fillRect l="0" t="0" r="0" b="0"/>
            </a:stretch>
          </a:blipFill>
        </p:spPr>
      </p:sp>
      <p:grpSp>
        <p:nvGrpSpPr>
          <p:cNvPr name="Group 3" id="3"/>
          <p:cNvGrpSpPr/>
          <p:nvPr/>
        </p:nvGrpSpPr>
        <p:grpSpPr>
          <a:xfrm rot="0">
            <a:off x="14154325" y="1344834"/>
            <a:ext cx="3727865" cy="7597331"/>
            <a:chOff x="0" y="0"/>
            <a:chExt cx="981825" cy="2000943"/>
          </a:xfrm>
        </p:grpSpPr>
        <p:sp>
          <p:nvSpPr>
            <p:cNvPr name="Freeform 4" id="4"/>
            <p:cNvSpPr/>
            <p:nvPr/>
          </p:nvSpPr>
          <p:spPr>
            <a:xfrm flipH="false" flipV="false" rot="0">
              <a:off x="0" y="0"/>
              <a:ext cx="981825" cy="2000943"/>
            </a:xfrm>
            <a:custGeom>
              <a:avLst/>
              <a:gdLst/>
              <a:ahLst/>
              <a:cxnLst/>
              <a:rect r="r" b="b" t="t" l="l"/>
              <a:pathLst>
                <a:path h="2000943" w="981825">
                  <a:moveTo>
                    <a:pt x="0" y="0"/>
                  </a:moveTo>
                  <a:lnTo>
                    <a:pt x="981825" y="0"/>
                  </a:lnTo>
                  <a:lnTo>
                    <a:pt x="981825" y="2000943"/>
                  </a:lnTo>
                  <a:lnTo>
                    <a:pt x="0" y="2000943"/>
                  </a:lnTo>
                  <a:close/>
                </a:path>
              </a:pathLst>
            </a:custGeom>
            <a:solidFill>
              <a:srgbClr val="436850"/>
            </a:solidFill>
          </p:spPr>
        </p:sp>
        <p:sp>
          <p:nvSpPr>
            <p:cNvPr name="TextBox 5" id="5"/>
            <p:cNvSpPr txBox="true"/>
            <p:nvPr/>
          </p:nvSpPr>
          <p:spPr>
            <a:xfrm>
              <a:off x="0" y="-66675"/>
              <a:ext cx="981825" cy="2067618"/>
            </a:xfrm>
            <a:prstGeom prst="rect">
              <a:avLst/>
            </a:prstGeom>
          </p:spPr>
          <p:txBody>
            <a:bodyPr anchor="ctr" rtlCol="false" tIns="50800" lIns="50800" bIns="50800" rIns="50800"/>
            <a:lstStyle/>
            <a:p>
              <a:pPr algn="ctr">
                <a:lnSpc>
                  <a:spcPts val="4820"/>
                </a:lnSpc>
              </a:pPr>
              <a:r>
                <a:rPr lang="en-US" sz="3443">
                  <a:solidFill>
                    <a:srgbClr val="FBFADA"/>
                  </a:solidFill>
                  <a:latin typeface="Inter Bold"/>
                  <a:ea typeface="Inter Bold"/>
                  <a:cs typeface="Inter Bold"/>
                  <a:sym typeface="Inter Bold"/>
                </a:rPr>
                <a:t>Kamloops BC response to recent wildfires.</a:t>
              </a:r>
            </a:p>
            <a:p>
              <a:pPr algn="ctr">
                <a:lnSpc>
                  <a:spcPts val="4820"/>
                </a:lnSpc>
              </a:pPr>
            </a:p>
            <a:p>
              <a:pPr algn="ctr">
                <a:lnSpc>
                  <a:spcPts val="4820"/>
                </a:lnSpc>
              </a:pPr>
              <a:r>
                <a:rPr lang="en-US" sz="3443">
                  <a:solidFill>
                    <a:srgbClr val="FBFADA"/>
                  </a:solidFill>
                  <a:latin typeface="Inter Bold"/>
                  <a:ea typeface="Inter Bold"/>
                  <a:cs typeface="Inter Bold"/>
                  <a:sym typeface="Inter Bold"/>
                </a:rPr>
                <a:t>Development of additional emergency access routes.</a:t>
              </a:r>
            </a:p>
          </p:txBody>
        </p:sp>
      </p:grpSp>
    </p:spTree>
  </p:cSld>
  <p:clrMapOvr>
    <a:masterClrMapping/>
  </p:clrMapOvr>
</p:sld>
</file>

<file path=ppt/slides/slide24.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782791" y="1302820"/>
            <a:ext cx="14722419" cy="7193125"/>
          </a:xfrm>
          <a:prstGeom prst="rect">
            <a:avLst/>
          </a:prstGeom>
        </p:spPr>
        <p:txBody>
          <a:bodyPr anchor="t" rtlCol="false" tIns="0" lIns="0" bIns="0" rIns="0">
            <a:spAutoFit/>
          </a:bodyPr>
          <a:lstStyle/>
          <a:p>
            <a:pPr algn="ctr">
              <a:lnSpc>
                <a:spcPts val="11423"/>
              </a:lnSpc>
            </a:pPr>
            <a:r>
              <a:rPr lang="en-US" sz="8159">
                <a:solidFill>
                  <a:srgbClr val="FBFADA"/>
                </a:solidFill>
                <a:latin typeface="Inter Bold"/>
                <a:ea typeface="Inter Bold"/>
                <a:cs typeface="Inter Bold"/>
                <a:sym typeface="Inter Bold"/>
              </a:rPr>
              <a:t>Nelson now has the opportunity to begin developing proactive secondary access/egress routes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034" r="0" b="-5034"/>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12372A">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60469" y="1486344"/>
            <a:ext cx="7018613" cy="7314312"/>
            <a:chOff x="0" y="0"/>
            <a:chExt cx="1087367" cy="1133178"/>
          </a:xfrm>
        </p:grpSpPr>
        <p:sp>
          <p:nvSpPr>
            <p:cNvPr name="Freeform 7" id="7"/>
            <p:cNvSpPr/>
            <p:nvPr/>
          </p:nvSpPr>
          <p:spPr>
            <a:xfrm flipH="false" flipV="false" rot="0">
              <a:off x="0" y="0"/>
              <a:ext cx="1087367" cy="1133178"/>
            </a:xfrm>
            <a:custGeom>
              <a:avLst/>
              <a:gdLst/>
              <a:ahLst/>
              <a:cxnLst/>
              <a:rect r="r" b="b" t="t" l="l"/>
              <a:pathLst>
                <a:path h="1133178" w="1087367">
                  <a:moveTo>
                    <a:pt x="0" y="0"/>
                  </a:moveTo>
                  <a:lnTo>
                    <a:pt x="1087367" y="0"/>
                  </a:lnTo>
                  <a:lnTo>
                    <a:pt x="1087367" y="1133178"/>
                  </a:lnTo>
                  <a:lnTo>
                    <a:pt x="0" y="1133178"/>
                  </a:lnTo>
                  <a:close/>
                </a:path>
              </a:pathLst>
            </a:custGeom>
            <a:blipFill>
              <a:blip r:embed="rId3"/>
              <a:stretch>
                <a:fillRect l="-34289" t="0" r="-34289" b="0"/>
              </a:stretch>
            </a:blipFill>
          </p:spPr>
        </p:sp>
      </p:grpSp>
      <p:sp>
        <p:nvSpPr>
          <p:cNvPr name="TextBox 8" id="8"/>
          <p:cNvSpPr txBox="true"/>
          <p:nvPr/>
        </p:nvSpPr>
        <p:spPr>
          <a:xfrm rot="0">
            <a:off x="8461516" y="2881961"/>
            <a:ext cx="8383580" cy="4180033"/>
          </a:xfrm>
          <a:prstGeom prst="rect">
            <a:avLst/>
          </a:prstGeom>
        </p:spPr>
        <p:txBody>
          <a:bodyPr anchor="t" rtlCol="false" tIns="0" lIns="0" bIns="0" rIns="0">
            <a:spAutoFit/>
          </a:bodyPr>
          <a:lstStyle/>
          <a:p>
            <a:pPr algn="l" marL="0" indent="0" lvl="0">
              <a:lnSpc>
                <a:spcPts val="15730"/>
              </a:lnSpc>
            </a:pPr>
            <a:r>
              <a:rPr lang="en-US" sz="12100" spc="363">
                <a:solidFill>
                  <a:srgbClr val="FBFADA"/>
                </a:solidFill>
                <a:latin typeface="Gill Sans Bold"/>
                <a:ea typeface="Gill Sans Bold"/>
                <a:cs typeface="Gill Sans Bold"/>
                <a:sym typeface="Gill Sans Bold"/>
              </a:rPr>
              <a:t>THANK YOU</a:t>
            </a:r>
          </a:p>
        </p:txBody>
      </p:sp>
      <p:sp>
        <p:nvSpPr>
          <p:cNvPr name="TextBox 9" id="9"/>
          <p:cNvSpPr txBox="true"/>
          <p:nvPr/>
        </p:nvSpPr>
        <p:spPr>
          <a:xfrm rot="0">
            <a:off x="13158263" y="8293926"/>
            <a:ext cx="3686833" cy="506676"/>
          </a:xfrm>
          <a:prstGeom prst="rect">
            <a:avLst/>
          </a:prstGeom>
        </p:spPr>
        <p:txBody>
          <a:bodyPr anchor="t" rtlCol="false" tIns="0" lIns="0" bIns="0" rIns="0">
            <a:spAutoFit/>
          </a:bodyPr>
          <a:lstStyle/>
          <a:p>
            <a:pPr algn="r" marL="0" indent="0" lvl="0">
              <a:lnSpc>
                <a:spcPts val="3840"/>
              </a:lnSpc>
            </a:pPr>
            <a:r>
              <a:rPr lang="en-US" sz="2400" spc="240">
                <a:solidFill>
                  <a:srgbClr val="FAFAFA"/>
                </a:solidFill>
                <a:latin typeface="Gill Sans Light"/>
                <a:ea typeface="Gill Sans Light"/>
                <a:cs typeface="Gill Sans Light"/>
                <a:sym typeface="Gill Sans Light"/>
              </a:rPr>
              <a:t>Aug 20, 2024</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913472" y="2738707"/>
            <a:ext cx="558830" cy="598048"/>
            <a:chOff x="0" y="0"/>
            <a:chExt cx="147181" cy="157511"/>
          </a:xfrm>
        </p:grpSpPr>
        <p:sp>
          <p:nvSpPr>
            <p:cNvPr name="Freeform 3" id="3"/>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D27631"/>
            </a:solidFill>
          </p:spPr>
        </p:sp>
        <p:sp>
          <p:nvSpPr>
            <p:cNvPr name="TextBox 4" id="4"/>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2281926" y="6394670"/>
            <a:ext cx="558830" cy="598048"/>
            <a:chOff x="0" y="0"/>
            <a:chExt cx="147181" cy="157511"/>
          </a:xfrm>
        </p:grpSpPr>
        <p:sp>
          <p:nvSpPr>
            <p:cNvPr name="Freeform 6" id="6"/>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8EAA54"/>
            </a:solidFill>
          </p:spPr>
        </p:sp>
        <p:sp>
          <p:nvSpPr>
            <p:cNvPr name="TextBox 7" id="7"/>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sp>
        <p:nvSpPr>
          <p:cNvPr name="Freeform 8" id="8"/>
          <p:cNvSpPr/>
          <p:nvPr/>
        </p:nvSpPr>
        <p:spPr>
          <a:xfrm flipH="false" flipV="false" rot="0">
            <a:off x="7016656" y="572491"/>
            <a:ext cx="7638129" cy="9341962"/>
          </a:xfrm>
          <a:custGeom>
            <a:avLst/>
            <a:gdLst/>
            <a:ahLst/>
            <a:cxnLst/>
            <a:rect r="r" b="b" t="t" l="l"/>
            <a:pathLst>
              <a:path h="9341962" w="7638129">
                <a:moveTo>
                  <a:pt x="0" y="0"/>
                </a:moveTo>
                <a:lnTo>
                  <a:pt x="7638130" y="0"/>
                </a:lnTo>
                <a:lnTo>
                  <a:pt x="7638130" y="9341962"/>
                </a:lnTo>
                <a:lnTo>
                  <a:pt x="0" y="9341962"/>
                </a:lnTo>
                <a:lnTo>
                  <a:pt x="0" y="0"/>
                </a:lnTo>
                <a:close/>
              </a:path>
            </a:pathLst>
          </a:custGeom>
          <a:blipFill>
            <a:blip r:embed="rId2"/>
            <a:stretch>
              <a:fillRect l="-9649" t="0" r="-9649" b="0"/>
            </a:stretch>
          </a:blipFill>
        </p:spPr>
      </p:sp>
      <p:sp>
        <p:nvSpPr>
          <p:cNvPr name="TextBox 9" id="9"/>
          <p:cNvSpPr txBox="true"/>
          <p:nvPr/>
        </p:nvSpPr>
        <p:spPr>
          <a:xfrm rot="0">
            <a:off x="15902096" y="2662507"/>
            <a:ext cx="2041430" cy="1272296"/>
          </a:xfrm>
          <a:prstGeom prst="rect">
            <a:avLst/>
          </a:prstGeom>
        </p:spPr>
        <p:txBody>
          <a:bodyPr anchor="t" rtlCol="false" tIns="0" lIns="0" bIns="0" rIns="0">
            <a:spAutoFit/>
          </a:bodyPr>
          <a:lstStyle/>
          <a:p>
            <a:pPr algn="l">
              <a:lnSpc>
                <a:spcPts val="3359"/>
              </a:lnSpc>
            </a:pPr>
            <a:r>
              <a:rPr lang="en-US" sz="2400" spc="240">
                <a:solidFill>
                  <a:srgbClr val="D27631"/>
                </a:solidFill>
                <a:latin typeface="Telegraf Bold"/>
                <a:ea typeface="Telegraf Bold"/>
                <a:cs typeface="Telegraf Bold"/>
                <a:sym typeface="Telegraf Bold"/>
              </a:rPr>
              <a:t>CITY OWNED PROPERTY</a:t>
            </a:r>
          </a:p>
        </p:txBody>
      </p:sp>
      <p:sp>
        <p:nvSpPr>
          <p:cNvPr name="TextBox 10" id="10"/>
          <p:cNvSpPr txBox="true"/>
          <p:nvPr/>
        </p:nvSpPr>
        <p:spPr>
          <a:xfrm rot="0">
            <a:off x="629810" y="2809131"/>
            <a:ext cx="13516192" cy="4070270"/>
          </a:xfrm>
          <a:prstGeom prst="rect">
            <a:avLst/>
          </a:prstGeom>
        </p:spPr>
        <p:txBody>
          <a:bodyPr anchor="t" rtlCol="false" tIns="0" lIns="0" bIns="0" rIns="0">
            <a:spAutoFit/>
          </a:bodyPr>
          <a:lstStyle/>
          <a:p>
            <a:pPr algn="l">
              <a:lnSpc>
                <a:spcPts val="10399"/>
              </a:lnSpc>
            </a:pPr>
            <a:r>
              <a:rPr lang="en-US" sz="7999" spc="239">
                <a:solidFill>
                  <a:srgbClr val="12372A"/>
                </a:solidFill>
                <a:latin typeface="Gill Sans Bold"/>
                <a:ea typeface="Gill Sans Bold"/>
                <a:cs typeface="Gill Sans Bold"/>
                <a:sym typeface="Gill Sans Bold"/>
              </a:rPr>
              <a:t>LANDS</a:t>
            </a:r>
          </a:p>
          <a:p>
            <a:pPr algn="l">
              <a:lnSpc>
                <a:spcPts val="10399"/>
              </a:lnSpc>
            </a:pPr>
            <a:r>
              <a:rPr lang="en-US" sz="7999" spc="239">
                <a:solidFill>
                  <a:srgbClr val="12372A"/>
                </a:solidFill>
                <a:latin typeface="Gill Sans Bold"/>
                <a:ea typeface="Gill Sans Bold"/>
                <a:cs typeface="Gill Sans Bold"/>
                <a:sym typeface="Gill Sans Bold"/>
              </a:rPr>
              <a:t> OF </a:t>
            </a:r>
          </a:p>
          <a:p>
            <a:pPr algn="l" marL="0" indent="0" lvl="0">
              <a:lnSpc>
                <a:spcPts val="10399"/>
              </a:lnSpc>
            </a:pPr>
            <a:r>
              <a:rPr lang="en-US" sz="7999" spc="239">
                <a:solidFill>
                  <a:srgbClr val="12372A"/>
                </a:solidFill>
                <a:latin typeface="Gill Sans Bold"/>
                <a:ea typeface="Gill Sans Bold"/>
                <a:cs typeface="Gill Sans Bold"/>
                <a:sym typeface="Gill Sans Bold"/>
              </a:rPr>
              <a:t>INTEREST</a:t>
            </a:r>
          </a:p>
        </p:txBody>
      </p:sp>
      <p:sp>
        <p:nvSpPr>
          <p:cNvPr name="TextBox 11" id="11"/>
          <p:cNvSpPr txBox="true"/>
          <p:nvPr/>
        </p:nvSpPr>
        <p:spPr>
          <a:xfrm rot="0">
            <a:off x="15902096" y="5849344"/>
            <a:ext cx="2041430" cy="1272296"/>
          </a:xfrm>
          <a:prstGeom prst="rect">
            <a:avLst/>
          </a:prstGeom>
        </p:spPr>
        <p:txBody>
          <a:bodyPr anchor="t" rtlCol="false" tIns="0" lIns="0" bIns="0" rIns="0">
            <a:spAutoFit/>
          </a:bodyPr>
          <a:lstStyle/>
          <a:p>
            <a:pPr algn="l">
              <a:lnSpc>
                <a:spcPts val="3359"/>
              </a:lnSpc>
            </a:pPr>
            <a:r>
              <a:rPr lang="en-US" sz="2400" spc="240">
                <a:solidFill>
                  <a:srgbClr val="8EAA54"/>
                </a:solidFill>
                <a:latin typeface="Telegraf Bold"/>
                <a:ea typeface="Telegraf Bold"/>
                <a:cs typeface="Telegraf Bold"/>
                <a:sym typeface="Telegraf Bold"/>
              </a:rPr>
              <a:t>PRIVATE LANDS IN QUESTION</a:t>
            </a:r>
          </a:p>
        </p:txBody>
      </p:sp>
      <p:sp>
        <p:nvSpPr>
          <p:cNvPr name="AutoShape 12" id="12"/>
          <p:cNvSpPr/>
          <p:nvPr/>
        </p:nvSpPr>
        <p:spPr>
          <a:xfrm>
            <a:off x="11305259" y="6224568"/>
            <a:ext cx="3887627" cy="0"/>
          </a:xfrm>
          <a:prstGeom prst="line">
            <a:avLst/>
          </a:prstGeom>
          <a:ln cap="flat" w="66675">
            <a:solidFill>
              <a:srgbClr val="8EAA54"/>
            </a:solidFill>
            <a:prstDash val="solid"/>
            <a:headEnd type="triangle" len="med" w="lg"/>
            <a:tailEnd type="none" len="sm" w="sm"/>
          </a:ln>
        </p:spPr>
      </p:sp>
      <p:grpSp>
        <p:nvGrpSpPr>
          <p:cNvPr name="Group 13" id="13"/>
          <p:cNvGrpSpPr/>
          <p:nvPr/>
        </p:nvGrpSpPr>
        <p:grpSpPr>
          <a:xfrm rot="0">
            <a:off x="14913472" y="5925544"/>
            <a:ext cx="558830" cy="598048"/>
            <a:chOff x="0" y="0"/>
            <a:chExt cx="147181" cy="157511"/>
          </a:xfrm>
        </p:grpSpPr>
        <p:sp>
          <p:nvSpPr>
            <p:cNvPr name="Freeform 14" id="14"/>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8EAA54"/>
            </a:solidFill>
          </p:spPr>
        </p:sp>
        <p:sp>
          <p:nvSpPr>
            <p:cNvPr name="TextBox 15" id="15"/>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sp>
        <p:nvSpPr>
          <p:cNvPr name="AutoShape 16" id="16"/>
          <p:cNvSpPr/>
          <p:nvPr/>
        </p:nvSpPr>
        <p:spPr>
          <a:xfrm flipV="true">
            <a:off x="13080235" y="3021062"/>
            <a:ext cx="2131533" cy="33337"/>
          </a:xfrm>
          <a:prstGeom prst="line">
            <a:avLst/>
          </a:prstGeom>
          <a:ln cap="flat" w="66675">
            <a:solidFill>
              <a:srgbClr val="D27631"/>
            </a:solidFill>
            <a:prstDash val="solid"/>
            <a:headEnd type="triangle" len="med" w="lg"/>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634057" y="1028700"/>
            <a:ext cx="558830" cy="598048"/>
            <a:chOff x="0" y="0"/>
            <a:chExt cx="147181" cy="157511"/>
          </a:xfrm>
        </p:grpSpPr>
        <p:sp>
          <p:nvSpPr>
            <p:cNvPr name="Freeform 3" id="3"/>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D27631"/>
            </a:solidFill>
          </p:spPr>
        </p:sp>
        <p:sp>
          <p:nvSpPr>
            <p:cNvPr name="TextBox 4" id="4"/>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4634057" y="4000248"/>
            <a:ext cx="558830" cy="598048"/>
            <a:chOff x="0" y="0"/>
            <a:chExt cx="147181" cy="157511"/>
          </a:xfrm>
        </p:grpSpPr>
        <p:sp>
          <p:nvSpPr>
            <p:cNvPr name="Freeform 6" id="6"/>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8EAA54"/>
            </a:solidFill>
          </p:spPr>
        </p:sp>
        <p:sp>
          <p:nvSpPr>
            <p:cNvPr name="TextBox 7" id="7"/>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sp>
        <p:nvSpPr>
          <p:cNvPr name="Freeform 8" id="8"/>
          <p:cNvSpPr/>
          <p:nvPr/>
        </p:nvSpPr>
        <p:spPr>
          <a:xfrm flipH="false" flipV="false" rot="0">
            <a:off x="2081280" y="342630"/>
            <a:ext cx="11202239" cy="9391536"/>
          </a:xfrm>
          <a:custGeom>
            <a:avLst/>
            <a:gdLst/>
            <a:ahLst/>
            <a:cxnLst/>
            <a:rect r="r" b="b" t="t" l="l"/>
            <a:pathLst>
              <a:path h="9391536" w="11202239">
                <a:moveTo>
                  <a:pt x="0" y="0"/>
                </a:moveTo>
                <a:lnTo>
                  <a:pt x="11202239" y="0"/>
                </a:lnTo>
                <a:lnTo>
                  <a:pt x="11202239" y="9391536"/>
                </a:lnTo>
                <a:lnTo>
                  <a:pt x="0" y="9391536"/>
                </a:lnTo>
                <a:lnTo>
                  <a:pt x="0" y="0"/>
                </a:lnTo>
                <a:close/>
              </a:path>
            </a:pathLst>
          </a:custGeom>
          <a:blipFill>
            <a:blip r:embed="rId2"/>
            <a:stretch>
              <a:fillRect l="-5476" t="-5194" r="-3843" b="-1731"/>
            </a:stretch>
          </a:blipFill>
        </p:spPr>
      </p:sp>
      <p:sp>
        <p:nvSpPr>
          <p:cNvPr name="TextBox 9" id="9"/>
          <p:cNvSpPr txBox="true"/>
          <p:nvPr/>
        </p:nvSpPr>
        <p:spPr>
          <a:xfrm rot="0">
            <a:off x="15751092" y="952500"/>
            <a:ext cx="2041430" cy="1272296"/>
          </a:xfrm>
          <a:prstGeom prst="rect">
            <a:avLst/>
          </a:prstGeom>
        </p:spPr>
        <p:txBody>
          <a:bodyPr anchor="t" rtlCol="false" tIns="0" lIns="0" bIns="0" rIns="0">
            <a:spAutoFit/>
          </a:bodyPr>
          <a:lstStyle/>
          <a:p>
            <a:pPr algn="l">
              <a:lnSpc>
                <a:spcPts val="3359"/>
              </a:lnSpc>
            </a:pPr>
            <a:r>
              <a:rPr lang="en-US" sz="2400" spc="240">
                <a:solidFill>
                  <a:srgbClr val="D27631"/>
                </a:solidFill>
                <a:latin typeface="Telegraf Bold"/>
                <a:ea typeface="Telegraf Bold"/>
                <a:cs typeface="Telegraf Bold"/>
                <a:sym typeface="Telegraf Bold"/>
              </a:rPr>
              <a:t>CITY OWNED PROPERTY</a:t>
            </a:r>
          </a:p>
        </p:txBody>
      </p:sp>
      <p:sp>
        <p:nvSpPr>
          <p:cNvPr name="TextBox 10" id="10"/>
          <p:cNvSpPr txBox="true"/>
          <p:nvPr/>
        </p:nvSpPr>
        <p:spPr>
          <a:xfrm rot="-5400000">
            <a:off x="-3930122" y="4349504"/>
            <a:ext cx="10120731" cy="1377788"/>
          </a:xfrm>
          <a:prstGeom prst="rect">
            <a:avLst/>
          </a:prstGeom>
        </p:spPr>
        <p:txBody>
          <a:bodyPr anchor="t" rtlCol="false" tIns="0" lIns="0" bIns="0" rIns="0">
            <a:spAutoFit/>
          </a:bodyPr>
          <a:lstStyle/>
          <a:p>
            <a:pPr algn="ctr">
              <a:lnSpc>
                <a:spcPts val="5199"/>
              </a:lnSpc>
            </a:pPr>
            <a:r>
              <a:rPr lang="en-US" sz="3999" spc="119">
                <a:solidFill>
                  <a:srgbClr val="12372A"/>
                </a:solidFill>
                <a:latin typeface="Gill Sans Bold"/>
                <a:ea typeface="Gill Sans Bold"/>
                <a:cs typeface="Gill Sans Bold"/>
                <a:sym typeface="Gill Sans Bold"/>
              </a:rPr>
              <a:t>AREA OF CONCERN &amp; </a:t>
            </a:r>
          </a:p>
          <a:p>
            <a:pPr algn="ctr" marL="0" indent="0" lvl="0">
              <a:lnSpc>
                <a:spcPts val="5199"/>
              </a:lnSpc>
            </a:pPr>
            <a:r>
              <a:rPr lang="en-US" sz="3999" spc="119">
                <a:solidFill>
                  <a:srgbClr val="12372A"/>
                </a:solidFill>
                <a:latin typeface="Gill Sans Bold"/>
                <a:ea typeface="Gill Sans Bold"/>
                <a:cs typeface="Gill Sans Bold"/>
                <a:sym typeface="Gill Sans Bold"/>
              </a:rPr>
              <a:t>LANDS OF INTEREST</a:t>
            </a:r>
          </a:p>
        </p:txBody>
      </p:sp>
      <p:sp>
        <p:nvSpPr>
          <p:cNvPr name="TextBox 11" id="11"/>
          <p:cNvSpPr txBox="true"/>
          <p:nvPr/>
        </p:nvSpPr>
        <p:spPr>
          <a:xfrm rot="0">
            <a:off x="15751092" y="3924048"/>
            <a:ext cx="2041430" cy="1272296"/>
          </a:xfrm>
          <a:prstGeom prst="rect">
            <a:avLst/>
          </a:prstGeom>
        </p:spPr>
        <p:txBody>
          <a:bodyPr anchor="t" rtlCol="false" tIns="0" lIns="0" bIns="0" rIns="0">
            <a:spAutoFit/>
          </a:bodyPr>
          <a:lstStyle/>
          <a:p>
            <a:pPr algn="l">
              <a:lnSpc>
                <a:spcPts val="3359"/>
              </a:lnSpc>
            </a:pPr>
            <a:r>
              <a:rPr lang="en-US" sz="2400" spc="240">
                <a:solidFill>
                  <a:srgbClr val="8EAA54"/>
                </a:solidFill>
                <a:latin typeface="Telegraf Bold"/>
                <a:ea typeface="Telegraf Bold"/>
                <a:cs typeface="Telegraf Bold"/>
                <a:sym typeface="Telegraf Bold"/>
              </a:rPr>
              <a:t>PRIVATE LANDS IN QUESTION</a:t>
            </a:r>
          </a:p>
        </p:txBody>
      </p:sp>
      <p:grpSp>
        <p:nvGrpSpPr>
          <p:cNvPr name="Group 12" id="12"/>
          <p:cNvGrpSpPr/>
          <p:nvPr/>
        </p:nvGrpSpPr>
        <p:grpSpPr>
          <a:xfrm rot="0">
            <a:off x="14597962" y="7758270"/>
            <a:ext cx="558830" cy="598048"/>
            <a:chOff x="0" y="0"/>
            <a:chExt cx="147181" cy="157511"/>
          </a:xfrm>
        </p:grpSpPr>
        <p:sp>
          <p:nvSpPr>
            <p:cNvPr name="Freeform 13" id="13"/>
            <p:cNvSpPr/>
            <p:nvPr/>
          </p:nvSpPr>
          <p:spPr>
            <a:xfrm flipH="false" flipV="false" rot="0">
              <a:off x="0" y="0"/>
              <a:ext cx="147181" cy="157511"/>
            </a:xfrm>
            <a:custGeom>
              <a:avLst/>
              <a:gdLst/>
              <a:ahLst/>
              <a:cxnLst/>
              <a:rect r="r" b="b" t="t" l="l"/>
              <a:pathLst>
                <a:path h="157511" w="147181">
                  <a:moveTo>
                    <a:pt x="0" y="0"/>
                  </a:moveTo>
                  <a:lnTo>
                    <a:pt x="147181" y="0"/>
                  </a:lnTo>
                  <a:lnTo>
                    <a:pt x="147181" y="157511"/>
                  </a:lnTo>
                  <a:lnTo>
                    <a:pt x="0" y="157511"/>
                  </a:lnTo>
                  <a:close/>
                </a:path>
              </a:pathLst>
            </a:custGeom>
            <a:solidFill>
              <a:srgbClr val="419ECC"/>
            </a:solidFill>
          </p:spPr>
        </p:sp>
        <p:sp>
          <p:nvSpPr>
            <p:cNvPr name="TextBox 14" id="14"/>
            <p:cNvSpPr txBox="true"/>
            <p:nvPr/>
          </p:nvSpPr>
          <p:spPr>
            <a:xfrm>
              <a:off x="0" y="-76200"/>
              <a:ext cx="147181" cy="233711"/>
            </a:xfrm>
            <a:prstGeom prst="rect">
              <a:avLst/>
            </a:prstGeom>
          </p:spPr>
          <p:txBody>
            <a:bodyPr anchor="ctr" rtlCol="false" tIns="50800" lIns="50800" bIns="50800" rIns="50800"/>
            <a:lstStyle/>
            <a:p>
              <a:pPr algn="ctr">
                <a:lnSpc>
                  <a:spcPts val="3359"/>
                </a:lnSpc>
              </a:pPr>
            </a:p>
          </p:txBody>
        </p:sp>
      </p:grpSp>
      <p:sp>
        <p:nvSpPr>
          <p:cNvPr name="TextBox 15" id="15"/>
          <p:cNvSpPr txBox="true"/>
          <p:nvPr/>
        </p:nvSpPr>
        <p:spPr>
          <a:xfrm rot="0">
            <a:off x="15751092" y="7682070"/>
            <a:ext cx="2041430" cy="853278"/>
          </a:xfrm>
          <a:prstGeom prst="rect">
            <a:avLst/>
          </a:prstGeom>
        </p:spPr>
        <p:txBody>
          <a:bodyPr anchor="t" rtlCol="false" tIns="0" lIns="0" bIns="0" rIns="0">
            <a:spAutoFit/>
          </a:bodyPr>
          <a:lstStyle/>
          <a:p>
            <a:pPr algn="l">
              <a:lnSpc>
                <a:spcPts val="3359"/>
              </a:lnSpc>
            </a:pPr>
            <a:r>
              <a:rPr lang="en-US" sz="2400" spc="240">
                <a:solidFill>
                  <a:srgbClr val="419ECC"/>
                </a:solidFill>
                <a:latin typeface="Telegraf Bold"/>
                <a:ea typeface="Telegraf Bold"/>
                <a:cs typeface="Telegraf Bold"/>
                <a:sym typeface="Telegraf Bold"/>
              </a:rPr>
              <a:t>AREA OF CONCERN</a:t>
            </a:r>
          </a:p>
        </p:txBody>
      </p:sp>
      <p:sp>
        <p:nvSpPr>
          <p:cNvPr name="AutoShape 16" id="16"/>
          <p:cNvSpPr/>
          <p:nvPr/>
        </p:nvSpPr>
        <p:spPr>
          <a:xfrm flipV="true">
            <a:off x="8295033" y="8047769"/>
            <a:ext cx="6020383" cy="19050"/>
          </a:xfrm>
          <a:prstGeom prst="line">
            <a:avLst/>
          </a:prstGeom>
          <a:ln cap="flat" w="85725">
            <a:solidFill>
              <a:srgbClr val="419ECC"/>
            </a:solidFill>
            <a:prstDash val="solid"/>
            <a:headEnd type="triangle" len="med" w="lg"/>
            <a:tailEnd type="none" len="sm" w="sm"/>
          </a:ln>
        </p:spPr>
      </p:sp>
      <p:sp>
        <p:nvSpPr>
          <p:cNvPr name="AutoShape 17" id="17"/>
          <p:cNvSpPr/>
          <p:nvPr/>
        </p:nvSpPr>
        <p:spPr>
          <a:xfrm>
            <a:off x="11305225" y="4299272"/>
            <a:ext cx="3057142" cy="0"/>
          </a:xfrm>
          <a:prstGeom prst="line">
            <a:avLst/>
          </a:prstGeom>
          <a:ln cap="flat" w="85725">
            <a:solidFill>
              <a:srgbClr val="8EAA54"/>
            </a:solidFill>
            <a:prstDash val="solid"/>
            <a:headEnd type="triangle" len="med" w="lg"/>
            <a:tailEnd type="none" len="sm" w="sm"/>
          </a:ln>
        </p:spPr>
      </p:sp>
      <p:sp>
        <p:nvSpPr>
          <p:cNvPr name="AutoShape 18" id="18"/>
          <p:cNvSpPr/>
          <p:nvPr/>
        </p:nvSpPr>
        <p:spPr>
          <a:xfrm flipV="true">
            <a:off x="12667853" y="1370575"/>
            <a:ext cx="1807403" cy="42856"/>
          </a:xfrm>
          <a:prstGeom prst="line">
            <a:avLst/>
          </a:prstGeom>
          <a:ln cap="flat" w="85725">
            <a:solidFill>
              <a:srgbClr val="D27631"/>
            </a:solidFill>
            <a:prstDash val="solid"/>
            <a:headEnd type="triangle" len="med" w="lg"/>
            <a:tailEnd type="none" len="sm" w="sm"/>
          </a:ln>
        </p:spPr>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216084" y="2755189"/>
            <a:ext cx="13210193" cy="5303241"/>
          </a:xfrm>
          <a:prstGeom prst="rect">
            <a:avLst/>
          </a:prstGeom>
        </p:spPr>
        <p:txBody>
          <a:bodyPr anchor="t" rtlCol="false" tIns="0" lIns="0" bIns="0" rIns="0">
            <a:spAutoFit/>
          </a:bodyPr>
          <a:lstStyle/>
          <a:p>
            <a:pPr algn="ctr" marL="0" indent="0" lvl="0">
              <a:lnSpc>
                <a:spcPts val="13856"/>
              </a:lnSpc>
            </a:pPr>
            <a:r>
              <a:rPr lang="en-US" sz="12597" spc="377">
                <a:solidFill>
                  <a:srgbClr val="4F6F52"/>
                </a:solidFill>
                <a:latin typeface="Inter Bold"/>
                <a:ea typeface="Inter Bold"/>
                <a:cs typeface="Inter Bold"/>
                <a:sym typeface="Inter Bold"/>
              </a:rPr>
              <a:t>WHY IS THIS AN AREA OF CONCERN?</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417967" y="1533191"/>
            <a:ext cx="15452066" cy="7058693"/>
          </a:xfrm>
          <a:prstGeom prst="rect">
            <a:avLst/>
          </a:prstGeom>
        </p:spPr>
        <p:txBody>
          <a:bodyPr anchor="t" rtlCol="false" tIns="0" lIns="0" bIns="0" rIns="0">
            <a:spAutoFit/>
          </a:bodyPr>
          <a:lstStyle/>
          <a:p>
            <a:pPr algn="ctr">
              <a:lnSpc>
                <a:spcPts val="11252"/>
              </a:lnSpc>
              <a:spcBef>
                <a:spcPct val="0"/>
              </a:spcBef>
            </a:pPr>
            <a:r>
              <a:rPr lang="en-US" sz="8037">
                <a:solidFill>
                  <a:srgbClr val="FBFADA"/>
                </a:solidFill>
                <a:latin typeface="Inter Bold"/>
                <a:ea typeface="Inter Bold"/>
                <a:cs typeface="Inter Bold"/>
                <a:sym typeface="Inter Bold"/>
              </a:rPr>
              <a:t>Trevor St area residents are at an increased risk of aggressive wildfire behaviour due to slope, fuel type, and exposure to embers.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grpSp>
        <p:nvGrpSpPr>
          <p:cNvPr name="Group 3" id="3"/>
          <p:cNvGrpSpPr/>
          <p:nvPr/>
        </p:nvGrpSpPr>
        <p:grpSpPr>
          <a:xfrm rot="0">
            <a:off x="480560" y="287093"/>
            <a:ext cx="6952391" cy="9824916"/>
            <a:chOff x="0" y="0"/>
            <a:chExt cx="1831082" cy="2587632"/>
          </a:xfrm>
        </p:grpSpPr>
        <p:sp>
          <p:nvSpPr>
            <p:cNvPr name="Freeform 4" id="4"/>
            <p:cNvSpPr/>
            <p:nvPr/>
          </p:nvSpPr>
          <p:spPr>
            <a:xfrm flipH="false" flipV="false" rot="0">
              <a:off x="0" y="0"/>
              <a:ext cx="1831082" cy="2587632"/>
            </a:xfrm>
            <a:custGeom>
              <a:avLst/>
              <a:gdLst/>
              <a:ahLst/>
              <a:cxnLst/>
              <a:rect r="r" b="b" t="t" l="l"/>
              <a:pathLst>
                <a:path h="2587632" w="1831082">
                  <a:moveTo>
                    <a:pt x="0" y="0"/>
                  </a:moveTo>
                  <a:lnTo>
                    <a:pt x="1831082" y="0"/>
                  </a:lnTo>
                  <a:lnTo>
                    <a:pt x="1831082" y="2587632"/>
                  </a:lnTo>
                  <a:lnTo>
                    <a:pt x="0" y="2587632"/>
                  </a:lnTo>
                  <a:close/>
                </a:path>
              </a:pathLst>
            </a:custGeom>
            <a:solidFill>
              <a:srgbClr val="12372A">
                <a:alpha val="80000"/>
              </a:srgbClr>
            </a:solidFill>
          </p:spPr>
        </p:sp>
        <p:sp>
          <p:nvSpPr>
            <p:cNvPr name="TextBox 5" id="5"/>
            <p:cNvSpPr txBox="true"/>
            <p:nvPr/>
          </p:nvSpPr>
          <p:spPr>
            <a:xfrm>
              <a:off x="0" y="-57150"/>
              <a:ext cx="1831082" cy="264478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432951" y="287093"/>
            <a:ext cx="10476794" cy="9824916"/>
            <a:chOff x="0" y="0"/>
            <a:chExt cx="2759320" cy="2587632"/>
          </a:xfrm>
        </p:grpSpPr>
        <p:sp>
          <p:nvSpPr>
            <p:cNvPr name="Freeform 7" id="7"/>
            <p:cNvSpPr/>
            <p:nvPr/>
          </p:nvSpPr>
          <p:spPr>
            <a:xfrm flipH="false" flipV="false" rot="0">
              <a:off x="0" y="0"/>
              <a:ext cx="2759320" cy="2587632"/>
            </a:xfrm>
            <a:custGeom>
              <a:avLst/>
              <a:gdLst/>
              <a:ahLst/>
              <a:cxnLst/>
              <a:rect r="r" b="b" t="t" l="l"/>
              <a:pathLst>
                <a:path h="2587632" w="2759320">
                  <a:moveTo>
                    <a:pt x="0" y="0"/>
                  </a:moveTo>
                  <a:lnTo>
                    <a:pt x="2759320" y="0"/>
                  </a:lnTo>
                  <a:lnTo>
                    <a:pt x="2759320" y="2587632"/>
                  </a:lnTo>
                  <a:lnTo>
                    <a:pt x="0" y="2587632"/>
                  </a:lnTo>
                  <a:close/>
                </a:path>
              </a:pathLst>
            </a:custGeom>
            <a:solidFill>
              <a:srgbClr val="FBFADA">
                <a:alpha val="89804"/>
              </a:srgbClr>
            </a:solidFill>
          </p:spPr>
        </p:sp>
        <p:sp>
          <p:nvSpPr>
            <p:cNvPr name="TextBox 8" id="8"/>
            <p:cNvSpPr txBox="true"/>
            <p:nvPr/>
          </p:nvSpPr>
          <p:spPr>
            <a:xfrm>
              <a:off x="0" y="-57150"/>
              <a:ext cx="2759320" cy="2644782"/>
            </a:xfrm>
            <a:prstGeom prst="rect">
              <a:avLst/>
            </a:prstGeom>
          </p:spPr>
          <p:txBody>
            <a:bodyPr anchor="ctr" rtlCol="false" tIns="50800" lIns="50800" bIns="50800" rIns="50800"/>
            <a:lstStyle/>
            <a:p>
              <a:pPr algn="ctr">
                <a:lnSpc>
                  <a:spcPts val="3560"/>
                </a:lnSpc>
              </a:pPr>
            </a:p>
          </p:txBody>
        </p:sp>
      </p:grpSp>
      <p:sp>
        <p:nvSpPr>
          <p:cNvPr name="Freeform 9" id="9"/>
          <p:cNvSpPr/>
          <p:nvPr/>
        </p:nvSpPr>
        <p:spPr>
          <a:xfrm flipH="false" flipV="false" rot="0">
            <a:off x="9006185" y="382109"/>
            <a:ext cx="8381691" cy="9504521"/>
          </a:xfrm>
          <a:custGeom>
            <a:avLst/>
            <a:gdLst/>
            <a:ahLst/>
            <a:cxnLst/>
            <a:rect r="r" b="b" t="t" l="l"/>
            <a:pathLst>
              <a:path h="9504521" w="8381691">
                <a:moveTo>
                  <a:pt x="0" y="0"/>
                </a:moveTo>
                <a:lnTo>
                  <a:pt x="8381691" y="0"/>
                </a:lnTo>
                <a:lnTo>
                  <a:pt x="8381691" y="9504522"/>
                </a:lnTo>
                <a:lnTo>
                  <a:pt x="0" y="9504522"/>
                </a:lnTo>
                <a:lnTo>
                  <a:pt x="0" y="0"/>
                </a:lnTo>
                <a:close/>
              </a:path>
            </a:pathLst>
          </a:custGeom>
          <a:blipFill>
            <a:blip r:embed="rId3"/>
            <a:stretch>
              <a:fillRect l="-1488" t="-10150" r="-481" b="-682"/>
            </a:stretch>
          </a:blipFill>
        </p:spPr>
      </p:sp>
      <p:sp>
        <p:nvSpPr>
          <p:cNvPr name="Freeform 10" id="10"/>
          <p:cNvSpPr/>
          <p:nvPr/>
        </p:nvSpPr>
        <p:spPr>
          <a:xfrm flipH="false" flipV="false" rot="0">
            <a:off x="15309652" y="6402170"/>
            <a:ext cx="2805843" cy="1892568"/>
          </a:xfrm>
          <a:custGeom>
            <a:avLst/>
            <a:gdLst/>
            <a:ahLst/>
            <a:cxnLst/>
            <a:rect r="r" b="b" t="t" l="l"/>
            <a:pathLst>
              <a:path h="1892568" w="2805843">
                <a:moveTo>
                  <a:pt x="0" y="0"/>
                </a:moveTo>
                <a:lnTo>
                  <a:pt x="2805843" y="0"/>
                </a:lnTo>
                <a:lnTo>
                  <a:pt x="2805843" y="1892569"/>
                </a:lnTo>
                <a:lnTo>
                  <a:pt x="0" y="1892569"/>
                </a:lnTo>
                <a:lnTo>
                  <a:pt x="0" y="0"/>
                </a:lnTo>
                <a:close/>
              </a:path>
            </a:pathLst>
          </a:custGeom>
          <a:blipFill>
            <a:blip r:embed="rId4"/>
            <a:stretch>
              <a:fillRect l="0" t="0" r="0" b="0"/>
            </a:stretch>
          </a:blipFill>
          <a:ln w="76200" cap="sq">
            <a:solidFill>
              <a:srgbClr val="4180CC"/>
            </a:solidFill>
            <a:prstDash val="solid"/>
            <a:miter/>
          </a:ln>
        </p:spPr>
      </p:sp>
      <p:grpSp>
        <p:nvGrpSpPr>
          <p:cNvPr name="Group 11" id="11"/>
          <p:cNvGrpSpPr/>
          <p:nvPr/>
        </p:nvGrpSpPr>
        <p:grpSpPr>
          <a:xfrm rot="0">
            <a:off x="15637031" y="3815161"/>
            <a:ext cx="1075542" cy="789215"/>
            <a:chOff x="0" y="0"/>
            <a:chExt cx="283270" cy="207859"/>
          </a:xfrm>
        </p:grpSpPr>
        <p:sp>
          <p:nvSpPr>
            <p:cNvPr name="Freeform 12" id="12"/>
            <p:cNvSpPr/>
            <p:nvPr/>
          </p:nvSpPr>
          <p:spPr>
            <a:xfrm flipH="false" flipV="false" rot="0">
              <a:off x="0" y="0"/>
              <a:ext cx="283270" cy="207859"/>
            </a:xfrm>
            <a:custGeom>
              <a:avLst/>
              <a:gdLst/>
              <a:ahLst/>
              <a:cxnLst/>
              <a:rect r="r" b="b" t="t" l="l"/>
              <a:pathLst>
                <a:path h="207859" w="283270">
                  <a:moveTo>
                    <a:pt x="0" y="0"/>
                  </a:moveTo>
                  <a:lnTo>
                    <a:pt x="283270" y="0"/>
                  </a:lnTo>
                  <a:lnTo>
                    <a:pt x="283270" y="207859"/>
                  </a:lnTo>
                  <a:lnTo>
                    <a:pt x="0" y="207859"/>
                  </a:lnTo>
                  <a:close/>
                </a:path>
              </a:pathLst>
            </a:custGeom>
            <a:solidFill>
              <a:srgbClr val="000000">
                <a:alpha val="0"/>
              </a:srgbClr>
            </a:solidFill>
            <a:ln w="66675" cap="sq">
              <a:solidFill>
                <a:srgbClr val="4180CC"/>
              </a:solidFill>
              <a:prstDash val="solid"/>
              <a:miter/>
            </a:ln>
          </p:spPr>
        </p:sp>
        <p:sp>
          <p:nvSpPr>
            <p:cNvPr name="TextBox 13" id="13"/>
            <p:cNvSpPr txBox="true"/>
            <p:nvPr/>
          </p:nvSpPr>
          <p:spPr>
            <a:xfrm>
              <a:off x="0" y="-76200"/>
              <a:ext cx="283270" cy="284059"/>
            </a:xfrm>
            <a:prstGeom prst="rect">
              <a:avLst/>
            </a:prstGeom>
          </p:spPr>
          <p:txBody>
            <a:bodyPr anchor="ctr" rtlCol="false" tIns="50800" lIns="50800" bIns="50800" rIns="50800"/>
            <a:lstStyle/>
            <a:p>
              <a:pPr algn="ctr">
                <a:lnSpc>
                  <a:spcPts val="3359"/>
                </a:lnSpc>
              </a:pPr>
            </a:p>
          </p:txBody>
        </p:sp>
      </p:grpSp>
      <p:sp>
        <p:nvSpPr>
          <p:cNvPr name="TextBox 14" id="14"/>
          <p:cNvSpPr txBox="true"/>
          <p:nvPr/>
        </p:nvSpPr>
        <p:spPr>
          <a:xfrm rot="0">
            <a:off x="1334222" y="3605611"/>
            <a:ext cx="6731631" cy="2596717"/>
          </a:xfrm>
          <a:prstGeom prst="rect">
            <a:avLst/>
          </a:prstGeom>
        </p:spPr>
        <p:txBody>
          <a:bodyPr anchor="t" rtlCol="false" tIns="0" lIns="0" bIns="0" rIns="0">
            <a:spAutoFit/>
          </a:bodyPr>
          <a:lstStyle/>
          <a:p>
            <a:pPr algn="l">
              <a:lnSpc>
                <a:spcPts val="9100"/>
              </a:lnSpc>
            </a:pPr>
            <a:r>
              <a:rPr lang="en-US" sz="7000" spc="210">
                <a:solidFill>
                  <a:srgbClr val="FBFADA"/>
                </a:solidFill>
                <a:latin typeface="Gill Sans Bold"/>
                <a:ea typeface="Gill Sans Bold"/>
                <a:cs typeface="Gill Sans Bold"/>
                <a:sym typeface="Gill Sans Bold"/>
              </a:rPr>
              <a:t>SLOPE:</a:t>
            </a:r>
          </a:p>
          <a:p>
            <a:pPr algn="l" marL="0" indent="0" lvl="0">
              <a:lnSpc>
                <a:spcPts val="4876"/>
              </a:lnSpc>
            </a:pPr>
            <a:r>
              <a:rPr lang="en-US" sz="4600" spc="138">
                <a:solidFill>
                  <a:srgbClr val="FBFADA"/>
                </a:solidFill>
                <a:latin typeface="Gill Sans Bold"/>
                <a:ea typeface="Gill Sans Bold"/>
                <a:cs typeface="Gill Sans Bold"/>
                <a:sym typeface="Gill Sans Bold"/>
              </a:rPr>
              <a:t>how it affects fire behaviour</a:t>
            </a:r>
          </a:p>
        </p:txBody>
      </p:sp>
      <p:sp>
        <p:nvSpPr>
          <p:cNvPr name="AutoShape 15" id="15"/>
          <p:cNvSpPr/>
          <p:nvPr/>
        </p:nvSpPr>
        <p:spPr>
          <a:xfrm flipH="true" flipV="true">
            <a:off x="16174802" y="4604376"/>
            <a:ext cx="537771" cy="1797794"/>
          </a:xfrm>
          <a:prstGeom prst="line">
            <a:avLst/>
          </a:prstGeom>
          <a:ln cap="flat" w="76200">
            <a:solidFill>
              <a:srgbClr val="4180CC"/>
            </a:solidFill>
            <a:prstDash val="solid"/>
            <a:headEnd type="none" len="sm" w="sm"/>
            <a:tailEnd type="none" len="sm" w="sm"/>
          </a:ln>
        </p:spPr>
      </p:sp>
      <p:sp>
        <p:nvSpPr>
          <p:cNvPr name="TextBox 16" id="16"/>
          <p:cNvSpPr txBox="true"/>
          <p:nvPr/>
        </p:nvSpPr>
        <p:spPr>
          <a:xfrm rot="0">
            <a:off x="15341921" y="8434859"/>
            <a:ext cx="1873746" cy="1287672"/>
          </a:xfrm>
          <a:prstGeom prst="rect">
            <a:avLst/>
          </a:prstGeom>
        </p:spPr>
        <p:txBody>
          <a:bodyPr anchor="t" rtlCol="false" tIns="0" lIns="0" bIns="0" rIns="0">
            <a:spAutoFit/>
          </a:bodyPr>
          <a:lstStyle/>
          <a:p>
            <a:pPr algn="ctr">
              <a:lnSpc>
                <a:spcPts val="2520"/>
              </a:lnSpc>
            </a:pPr>
            <a:r>
              <a:rPr lang="en-US" sz="1800">
                <a:solidFill>
                  <a:srgbClr val="12372A"/>
                </a:solidFill>
                <a:latin typeface="Gill Sans Bold"/>
                <a:ea typeface="Gill Sans Bold"/>
                <a:cs typeface="Gill Sans Bold"/>
                <a:sym typeface="Gill Sans Bold"/>
              </a:rPr>
              <a:t>Slope: </a:t>
            </a:r>
          </a:p>
          <a:p>
            <a:pPr algn="ctr">
              <a:lnSpc>
                <a:spcPts val="2520"/>
              </a:lnSpc>
            </a:pPr>
            <a:r>
              <a:rPr lang="en-US" sz="1800">
                <a:solidFill>
                  <a:srgbClr val="12372A"/>
                </a:solidFill>
                <a:latin typeface="Gill Sans Bold"/>
                <a:ea typeface="Gill Sans Bold"/>
                <a:cs typeface="Gill Sans Bold"/>
                <a:sym typeface="Gill Sans Bold"/>
              </a:rPr>
              <a:t>20.1-&gt;30 degrees </a:t>
            </a:r>
          </a:p>
          <a:p>
            <a:pPr algn="ctr">
              <a:lnSpc>
                <a:spcPts val="2520"/>
              </a:lnSpc>
            </a:pPr>
            <a:r>
              <a:rPr lang="en-US" sz="1800">
                <a:solidFill>
                  <a:srgbClr val="12372A"/>
                </a:solidFill>
                <a:latin typeface="Gill Sans Bold"/>
                <a:ea typeface="Gill Sans Bold"/>
                <a:cs typeface="Gill Sans Bold"/>
                <a:sym typeface="Gill Sans Bold"/>
              </a:rPr>
              <a:t>above </a:t>
            </a:r>
          </a:p>
          <a:p>
            <a:pPr algn="ctr">
              <a:lnSpc>
                <a:spcPts val="2520"/>
              </a:lnSpc>
            </a:pPr>
            <a:r>
              <a:rPr lang="en-US" sz="1800">
                <a:solidFill>
                  <a:srgbClr val="12372A"/>
                </a:solidFill>
                <a:latin typeface="Gill Sans Bold"/>
                <a:ea typeface="Gill Sans Bold"/>
                <a:cs typeface="Gill Sans Bold"/>
                <a:sym typeface="Gill Sans Bold"/>
              </a:rPr>
              <a:t>Trevor Street</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4F6F52"/>
        </a:solidFill>
      </p:bgPr>
    </p:bg>
    <p:spTree>
      <p:nvGrpSpPr>
        <p:cNvPr id="1" name=""/>
        <p:cNvGrpSpPr/>
        <p:nvPr/>
      </p:nvGrpSpPr>
      <p:grpSpPr>
        <a:xfrm>
          <a:off x="0" y="0"/>
          <a:ext cx="0" cy="0"/>
          <a:chOff x="0" y="0"/>
          <a:chExt cx="0" cy="0"/>
        </a:xfrm>
      </p:grpSpPr>
      <p:sp>
        <p:nvSpPr>
          <p:cNvPr name="TextBox 2" id="2"/>
          <p:cNvSpPr txBox="true"/>
          <p:nvPr/>
        </p:nvSpPr>
        <p:spPr>
          <a:xfrm rot="0">
            <a:off x="1673966" y="1388579"/>
            <a:ext cx="14940068" cy="7452692"/>
          </a:xfrm>
          <a:prstGeom prst="rect">
            <a:avLst/>
          </a:prstGeom>
        </p:spPr>
        <p:txBody>
          <a:bodyPr anchor="t" rtlCol="false" tIns="0" lIns="0" bIns="0" rIns="0">
            <a:spAutoFit/>
          </a:bodyPr>
          <a:lstStyle/>
          <a:p>
            <a:pPr algn="ctr" marL="0" indent="0" lvl="0">
              <a:lnSpc>
                <a:spcPts val="7353"/>
              </a:lnSpc>
            </a:pPr>
            <a:r>
              <a:rPr lang="en-US" sz="5656" spc="169">
                <a:solidFill>
                  <a:srgbClr val="FBFADA"/>
                </a:solidFill>
                <a:latin typeface="Inter Bold"/>
                <a:ea typeface="Inter Bold"/>
                <a:cs typeface="Inter Bold"/>
                <a:sym typeface="Inter Bold"/>
              </a:rPr>
              <a:t>Fire moves faster uphill. In fact, for every 10-degree increase in slope, a fire will double in speed. This is because the slope provides a similar effect to the wind, effectively laying the flames down into the slope and pre-heating the vegetation, allowing it to ignite more rapidly.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118974" y="0"/>
            <a:ext cx="1286320" cy="10287000"/>
            <a:chOff x="0" y="0"/>
            <a:chExt cx="338784" cy="2709333"/>
          </a:xfrm>
        </p:grpSpPr>
        <p:sp>
          <p:nvSpPr>
            <p:cNvPr name="Freeform 3" id="3"/>
            <p:cNvSpPr/>
            <p:nvPr/>
          </p:nvSpPr>
          <p:spPr>
            <a:xfrm flipH="false" flipV="false" rot="0">
              <a:off x="0" y="0"/>
              <a:ext cx="338784" cy="2709333"/>
            </a:xfrm>
            <a:custGeom>
              <a:avLst/>
              <a:gdLst/>
              <a:ahLst/>
              <a:cxnLst/>
              <a:rect r="r" b="b" t="t" l="l"/>
              <a:pathLst>
                <a:path h="2709333" w="338784">
                  <a:moveTo>
                    <a:pt x="0" y="0"/>
                  </a:moveTo>
                  <a:lnTo>
                    <a:pt x="338784" y="0"/>
                  </a:lnTo>
                  <a:lnTo>
                    <a:pt x="338784" y="2709333"/>
                  </a:lnTo>
                  <a:lnTo>
                    <a:pt x="0" y="2709333"/>
                  </a:lnTo>
                  <a:close/>
                </a:path>
              </a:pathLst>
            </a:custGeom>
            <a:solidFill>
              <a:srgbClr val="4F6F52"/>
            </a:solidFill>
          </p:spPr>
        </p:sp>
        <p:sp>
          <p:nvSpPr>
            <p:cNvPr name="TextBox 4" id="4"/>
            <p:cNvSpPr txBox="true"/>
            <p:nvPr/>
          </p:nvSpPr>
          <p:spPr>
            <a:xfrm>
              <a:off x="0" y="-57150"/>
              <a:ext cx="338784" cy="2766483"/>
            </a:xfrm>
            <a:prstGeom prst="rect">
              <a:avLst/>
            </a:prstGeom>
          </p:spPr>
          <p:txBody>
            <a:bodyPr anchor="ctr" rtlCol="false" tIns="50800" lIns="50800" bIns="50800" rIns="50800"/>
            <a:lstStyle/>
            <a:p>
              <a:pPr algn="ctr">
                <a:lnSpc>
                  <a:spcPts val="3560"/>
                </a:lnSpc>
              </a:pPr>
            </a:p>
          </p:txBody>
        </p:sp>
      </p:grpSp>
      <p:grpSp>
        <p:nvGrpSpPr>
          <p:cNvPr name="Group 5" id="5"/>
          <p:cNvGrpSpPr/>
          <p:nvPr/>
        </p:nvGrpSpPr>
        <p:grpSpPr>
          <a:xfrm rot="0">
            <a:off x="0" y="0"/>
            <a:ext cx="17001680" cy="10287000"/>
            <a:chOff x="0" y="0"/>
            <a:chExt cx="4477809" cy="2709333"/>
          </a:xfrm>
        </p:grpSpPr>
        <p:sp>
          <p:nvSpPr>
            <p:cNvPr name="Freeform 6" id="6"/>
            <p:cNvSpPr/>
            <p:nvPr/>
          </p:nvSpPr>
          <p:spPr>
            <a:xfrm flipH="false" flipV="false" rot="0">
              <a:off x="0" y="0"/>
              <a:ext cx="4477809" cy="2709333"/>
            </a:xfrm>
            <a:custGeom>
              <a:avLst/>
              <a:gdLst/>
              <a:ahLst/>
              <a:cxnLst/>
              <a:rect r="r" b="b" t="t" l="l"/>
              <a:pathLst>
                <a:path h="2709333" w="4477809">
                  <a:moveTo>
                    <a:pt x="0" y="0"/>
                  </a:moveTo>
                  <a:lnTo>
                    <a:pt x="4477809" y="0"/>
                  </a:lnTo>
                  <a:lnTo>
                    <a:pt x="4477809" y="2709333"/>
                  </a:lnTo>
                  <a:lnTo>
                    <a:pt x="0" y="2709333"/>
                  </a:lnTo>
                  <a:close/>
                </a:path>
              </a:pathLst>
            </a:custGeom>
            <a:solidFill>
              <a:srgbClr val="FFFFFF"/>
            </a:solidFill>
          </p:spPr>
        </p:sp>
        <p:sp>
          <p:nvSpPr>
            <p:cNvPr name="TextBox 7" id="7"/>
            <p:cNvSpPr txBox="true"/>
            <p:nvPr/>
          </p:nvSpPr>
          <p:spPr>
            <a:xfrm>
              <a:off x="0" y="-57150"/>
              <a:ext cx="4477809" cy="2766483"/>
            </a:xfrm>
            <a:prstGeom prst="rect">
              <a:avLst/>
            </a:prstGeom>
          </p:spPr>
          <p:txBody>
            <a:bodyPr anchor="ctr" rtlCol="false" tIns="50800" lIns="50800" bIns="50800" rIns="50800"/>
            <a:lstStyle/>
            <a:p>
              <a:pPr algn="ctr">
                <a:lnSpc>
                  <a:spcPts val="3560"/>
                </a:lnSpc>
              </a:pPr>
            </a:p>
          </p:txBody>
        </p:sp>
      </p:grpSp>
      <p:sp>
        <p:nvSpPr>
          <p:cNvPr name="Freeform 8" id="8"/>
          <p:cNvSpPr/>
          <p:nvPr/>
        </p:nvSpPr>
        <p:spPr>
          <a:xfrm flipH="false" flipV="false" rot="0">
            <a:off x="469509" y="2294947"/>
            <a:ext cx="6647150" cy="7442148"/>
          </a:xfrm>
          <a:custGeom>
            <a:avLst/>
            <a:gdLst/>
            <a:ahLst/>
            <a:cxnLst/>
            <a:rect r="r" b="b" t="t" l="l"/>
            <a:pathLst>
              <a:path h="7442148" w="6647150">
                <a:moveTo>
                  <a:pt x="0" y="0"/>
                </a:moveTo>
                <a:lnTo>
                  <a:pt x="6647150" y="0"/>
                </a:lnTo>
                <a:lnTo>
                  <a:pt x="6647150" y="7442148"/>
                </a:lnTo>
                <a:lnTo>
                  <a:pt x="0" y="7442148"/>
                </a:lnTo>
                <a:lnTo>
                  <a:pt x="0" y="0"/>
                </a:lnTo>
                <a:close/>
              </a:path>
            </a:pathLst>
          </a:custGeom>
          <a:blipFill>
            <a:blip r:embed="rId2"/>
            <a:stretch>
              <a:fillRect l="0" t="-10221" r="0" b="0"/>
            </a:stretch>
          </a:blipFill>
        </p:spPr>
      </p:sp>
      <p:grpSp>
        <p:nvGrpSpPr>
          <p:cNvPr name="Group 9" id="9"/>
          <p:cNvGrpSpPr/>
          <p:nvPr/>
        </p:nvGrpSpPr>
        <p:grpSpPr>
          <a:xfrm rot="0">
            <a:off x="5044586" y="4659458"/>
            <a:ext cx="1600379" cy="2304141"/>
            <a:chOff x="0" y="0"/>
            <a:chExt cx="421499" cy="606852"/>
          </a:xfrm>
        </p:grpSpPr>
        <p:sp>
          <p:nvSpPr>
            <p:cNvPr name="Freeform 10" id="10"/>
            <p:cNvSpPr/>
            <p:nvPr/>
          </p:nvSpPr>
          <p:spPr>
            <a:xfrm flipH="false" flipV="false" rot="0">
              <a:off x="0" y="0"/>
              <a:ext cx="421499" cy="606852"/>
            </a:xfrm>
            <a:custGeom>
              <a:avLst/>
              <a:gdLst/>
              <a:ahLst/>
              <a:cxnLst/>
              <a:rect r="r" b="b" t="t" l="l"/>
              <a:pathLst>
                <a:path h="606852" w="421499">
                  <a:moveTo>
                    <a:pt x="0" y="0"/>
                  </a:moveTo>
                  <a:lnTo>
                    <a:pt x="421499" y="0"/>
                  </a:lnTo>
                  <a:lnTo>
                    <a:pt x="421499" y="606852"/>
                  </a:lnTo>
                  <a:lnTo>
                    <a:pt x="0" y="606852"/>
                  </a:lnTo>
                  <a:close/>
                </a:path>
              </a:pathLst>
            </a:custGeom>
            <a:solidFill>
              <a:srgbClr val="000000">
                <a:alpha val="0"/>
              </a:srgbClr>
            </a:solidFill>
            <a:ln w="95250" cap="sq">
              <a:solidFill>
                <a:srgbClr val="B83E3B"/>
              </a:solidFill>
              <a:prstDash val="solid"/>
              <a:miter/>
            </a:ln>
          </p:spPr>
        </p:sp>
        <p:sp>
          <p:nvSpPr>
            <p:cNvPr name="TextBox 11" id="11"/>
            <p:cNvSpPr txBox="true"/>
            <p:nvPr/>
          </p:nvSpPr>
          <p:spPr>
            <a:xfrm>
              <a:off x="0" y="-76200"/>
              <a:ext cx="421499" cy="683052"/>
            </a:xfrm>
            <a:prstGeom prst="rect">
              <a:avLst/>
            </a:prstGeom>
          </p:spPr>
          <p:txBody>
            <a:bodyPr anchor="ctr" rtlCol="false" tIns="50800" lIns="50800" bIns="50800" rIns="50800"/>
            <a:lstStyle/>
            <a:p>
              <a:pPr algn="ctr">
                <a:lnSpc>
                  <a:spcPts val="3359"/>
                </a:lnSpc>
              </a:pPr>
            </a:p>
          </p:txBody>
        </p:sp>
      </p:grpSp>
      <p:sp>
        <p:nvSpPr>
          <p:cNvPr name="AutoShape 12" id="12"/>
          <p:cNvSpPr/>
          <p:nvPr/>
        </p:nvSpPr>
        <p:spPr>
          <a:xfrm flipV="true">
            <a:off x="5844775" y="1886142"/>
            <a:ext cx="4507283" cy="2773315"/>
          </a:xfrm>
          <a:prstGeom prst="line">
            <a:avLst/>
          </a:prstGeom>
          <a:ln cap="flat" w="104775">
            <a:solidFill>
              <a:srgbClr val="B83E3B"/>
            </a:solidFill>
            <a:prstDash val="solid"/>
            <a:headEnd type="none" len="sm" w="sm"/>
            <a:tailEnd type="none" len="sm" w="sm"/>
          </a:ln>
        </p:spPr>
      </p:sp>
      <p:sp>
        <p:nvSpPr>
          <p:cNvPr name="AutoShape 13" id="13"/>
          <p:cNvSpPr/>
          <p:nvPr/>
        </p:nvSpPr>
        <p:spPr>
          <a:xfrm>
            <a:off x="5844775" y="6963599"/>
            <a:ext cx="4528006" cy="1907877"/>
          </a:xfrm>
          <a:prstGeom prst="line">
            <a:avLst/>
          </a:prstGeom>
          <a:ln cap="flat" w="104775">
            <a:solidFill>
              <a:srgbClr val="B83E3B"/>
            </a:solidFill>
            <a:prstDash val="solid"/>
            <a:headEnd type="none" len="sm" w="sm"/>
            <a:tailEnd type="none" len="sm" w="sm"/>
          </a:ln>
        </p:spPr>
      </p:sp>
      <p:sp>
        <p:nvSpPr>
          <p:cNvPr name="Freeform 14" id="14"/>
          <p:cNvSpPr/>
          <p:nvPr/>
        </p:nvSpPr>
        <p:spPr>
          <a:xfrm flipH="false" flipV="false" rot="0">
            <a:off x="10352058" y="1845321"/>
            <a:ext cx="5017896" cy="7074269"/>
          </a:xfrm>
          <a:custGeom>
            <a:avLst/>
            <a:gdLst/>
            <a:ahLst/>
            <a:cxnLst/>
            <a:rect r="r" b="b" t="t" l="l"/>
            <a:pathLst>
              <a:path h="7074269" w="5017896">
                <a:moveTo>
                  <a:pt x="0" y="0"/>
                </a:moveTo>
                <a:lnTo>
                  <a:pt x="5017896" y="0"/>
                </a:lnTo>
                <a:lnTo>
                  <a:pt x="5017896" y="7074269"/>
                </a:lnTo>
                <a:lnTo>
                  <a:pt x="0" y="7074269"/>
                </a:lnTo>
                <a:lnTo>
                  <a:pt x="0" y="0"/>
                </a:lnTo>
                <a:close/>
              </a:path>
            </a:pathLst>
          </a:custGeom>
          <a:blipFill>
            <a:blip r:embed="rId3"/>
            <a:stretch>
              <a:fillRect l="0" t="0" r="0" b="-4787"/>
            </a:stretch>
          </a:blipFill>
          <a:ln w="104775" cap="sq">
            <a:solidFill>
              <a:srgbClr val="B83E3B"/>
            </a:solidFill>
            <a:prstDash val="solid"/>
            <a:miter/>
          </a:ln>
        </p:spPr>
      </p:sp>
      <p:sp>
        <p:nvSpPr>
          <p:cNvPr name="TextBox 15" id="15"/>
          <p:cNvSpPr txBox="true"/>
          <p:nvPr/>
        </p:nvSpPr>
        <p:spPr>
          <a:xfrm rot="0">
            <a:off x="385540" y="176290"/>
            <a:ext cx="16230600" cy="1571470"/>
          </a:xfrm>
          <a:prstGeom prst="rect">
            <a:avLst/>
          </a:prstGeom>
        </p:spPr>
        <p:txBody>
          <a:bodyPr anchor="t" rtlCol="false" tIns="0" lIns="0" bIns="0" rIns="0">
            <a:spAutoFit/>
          </a:bodyPr>
          <a:lstStyle/>
          <a:p>
            <a:pPr algn="ctr">
              <a:lnSpc>
                <a:spcPts val="5990"/>
              </a:lnSpc>
            </a:pPr>
            <a:r>
              <a:rPr lang="en-US" sz="4608" spc="138">
                <a:solidFill>
                  <a:srgbClr val="12372A"/>
                </a:solidFill>
                <a:latin typeface="Gill Sans Bold"/>
                <a:ea typeface="Gill Sans Bold"/>
                <a:cs typeface="Gill Sans Bold"/>
                <a:sym typeface="Gill Sans Bold"/>
              </a:rPr>
              <a:t>NELSON WILDLAND URBAN INTERFACE ANALYSIS</a:t>
            </a:r>
          </a:p>
          <a:p>
            <a:pPr algn="ctr" marL="0" indent="0" lvl="0">
              <a:lnSpc>
                <a:spcPts val="5667"/>
              </a:lnSpc>
            </a:pPr>
            <a:r>
              <a:rPr lang="en-US" sz="4608" spc="138">
                <a:solidFill>
                  <a:srgbClr val="12372A"/>
                </a:solidFill>
                <a:latin typeface="Gill Sans Bold"/>
                <a:ea typeface="Gill Sans Bold"/>
                <a:cs typeface="Gill Sans Bold"/>
                <a:sym typeface="Gill Sans Bold"/>
              </a:rPr>
              <a:t>CONIFER VEGETATION DENSITY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DAGNN1VzVR8</dc:identifier>
  <dcterms:modified xsi:type="dcterms:W3CDTF">2011-08-01T06:04:30Z</dcterms:modified>
  <cp:revision>1</cp:revision>
  <dc:title>TREVOR STREET Access &amp; Egress Routes</dc:title>
</cp:coreProperties>
</file>